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Light"/>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Light"/>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Light"/>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Light"/>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Light"/>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Light"/>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Light"/>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Light"/>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9" name="Shape 99"/>
          <p:cNvSpPr/>
          <p:nvPr>
            <p:ph type="sldImg"/>
          </p:nvPr>
        </p:nvSpPr>
        <p:spPr>
          <a:xfrm>
            <a:off x="1143000" y="685800"/>
            <a:ext cx="4572000" cy="3429000"/>
          </a:xfrm>
          <a:prstGeom prst="rect">
            <a:avLst/>
          </a:prstGeom>
        </p:spPr>
        <p:txBody>
          <a:bodyPr/>
          <a:lstStyle/>
          <a:p>
            <a:pPr/>
          </a:p>
        </p:txBody>
      </p:sp>
      <p:sp>
        <p:nvSpPr>
          <p:cNvPr id="100" name="Shape 10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Light"/>
      </a:defRPr>
    </a:lvl1pPr>
    <a:lvl2pPr indent="228600" latinLnBrk="0">
      <a:spcBef>
        <a:spcPts val="400"/>
      </a:spcBef>
      <a:defRPr sz="1200">
        <a:latin typeface="+mn-lt"/>
        <a:ea typeface="+mn-ea"/>
        <a:cs typeface="+mn-cs"/>
        <a:sym typeface="Calibri Light"/>
      </a:defRPr>
    </a:lvl2pPr>
    <a:lvl3pPr indent="457200" latinLnBrk="0">
      <a:spcBef>
        <a:spcPts val="400"/>
      </a:spcBef>
      <a:defRPr sz="1200">
        <a:latin typeface="+mn-lt"/>
        <a:ea typeface="+mn-ea"/>
        <a:cs typeface="+mn-cs"/>
        <a:sym typeface="Calibri Light"/>
      </a:defRPr>
    </a:lvl3pPr>
    <a:lvl4pPr indent="685800" latinLnBrk="0">
      <a:spcBef>
        <a:spcPts val="400"/>
      </a:spcBef>
      <a:defRPr sz="1200">
        <a:latin typeface="+mn-lt"/>
        <a:ea typeface="+mn-ea"/>
        <a:cs typeface="+mn-cs"/>
        <a:sym typeface="Calibri Light"/>
      </a:defRPr>
    </a:lvl4pPr>
    <a:lvl5pPr indent="914400" latinLnBrk="0">
      <a:spcBef>
        <a:spcPts val="400"/>
      </a:spcBef>
      <a:defRPr sz="1200">
        <a:latin typeface="+mn-lt"/>
        <a:ea typeface="+mn-ea"/>
        <a:cs typeface="+mn-cs"/>
        <a:sym typeface="Calibri Light"/>
      </a:defRPr>
    </a:lvl5pPr>
    <a:lvl6pPr indent="1143000" latinLnBrk="0">
      <a:spcBef>
        <a:spcPts val="400"/>
      </a:spcBef>
      <a:defRPr sz="1200">
        <a:latin typeface="+mn-lt"/>
        <a:ea typeface="+mn-ea"/>
        <a:cs typeface="+mn-cs"/>
        <a:sym typeface="Calibri Light"/>
      </a:defRPr>
    </a:lvl6pPr>
    <a:lvl7pPr indent="1371600" latinLnBrk="0">
      <a:spcBef>
        <a:spcPts val="400"/>
      </a:spcBef>
      <a:defRPr sz="1200">
        <a:latin typeface="+mn-lt"/>
        <a:ea typeface="+mn-ea"/>
        <a:cs typeface="+mn-cs"/>
        <a:sym typeface="Calibri Light"/>
      </a:defRPr>
    </a:lvl7pPr>
    <a:lvl8pPr indent="1600200" latinLnBrk="0">
      <a:spcBef>
        <a:spcPts val="400"/>
      </a:spcBef>
      <a:defRPr sz="1200">
        <a:latin typeface="+mn-lt"/>
        <a:ea typeface="+mn-ea"/>
        <a:cs typeface="+mn-cs"/>
        <a:sym typeface="Calibri Light"/>
      </a:defRPr>
    </a:lvl8pPr>
    <a:lvl9pPr indent="1828800" latinLnBrk="0">
      <a:spcBef>
        <a:spcPts val="400"/>
      </a:spcBef>
      <a:defRPr sz="1200">
        <a:latin typeface="+mn-lt"/>
        <a:ea typeface="+mn-ea"/>
        <a:cs typeface="+mn-cs"/>
        <a:sym typeface="Calibri Light"/>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Table">
    <p:spTree>
      <p:nvGrpSpPr>
        <p:cNvPr id="1" name=""/>
        <p:cNvGrpSpPr/>
        <p:nvPr/>
      </p:nvGrpSpPr>
      <p:grpSpPr>
        <a:xfrm>
          <a:off x="0" y="0"/>
          <a:ext cx="0" cy="0"/>
          <a:chOff x="0" y="0"/>
          <a:chExt cx="0" cy="0"/>
        </a:xfrm>
      </p:grpSpPr>
      <p:sp>
        <p:nvSpPr>
          <p:cNvPr id="92" name="Title Text"/>
          <p:cNvSpPr txBox="1"/>
          <p:nvPr>
            <p:ph type="title"/>
          </p:nvPr>
        </p:nvSpPr>
        <p:spPr>
          <a:prstGeom prst="rect">
            <a:avLst/>
          </a:prstGeom>
        </p:spPr>
        <p:txBody>
          <a:bodyPr/>
          <a:lstStyle/>
          <a:p>
            <a:pPr/>
            <a:r>
              <a:t>Title Text</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atin typeface="Calibri"/>
                <a:ea typeface="Calibri"/>
                <a:cs typeface="Calibri"/>
                <a:sym typeface="Calibri"/>
              </a:defRPr>
            </a:lvl1pPr>
          </a:lstStyle>
          <a:p>
            <a:pPr/>
            <a:r>
              <a:t>Title Text</a:t>
            </a:r>
          </a:p>
        </p:txBody>
      </p:sp>
      <p:sp>
        <p:nvSpPr>
          <p:cNvPr id="30"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atin typeface="Calibri"/>
                <a:ea typeface="Calibri"/>
                <a:cs typeface="Calibri"/>
                <a:sym typeface="Calibri"/>
              </a:defRPr>
            </a:lvl1pPr>
            <a:lvl2pPr marL="0" indent="457200">
              <a:spcBef>
                <a:spcPts val="500"/>
              </a:spcBef>
              <a:buSzTx/>
              <a:buFontTx/>
              <a:buNone/>
              <a:defRPr b="1" sz="2400">
                <a:latin typeface="Calibri"/>
                <a:ea typeface="Calibri"/>
                <a:cs typeface="Calibri"/>
                <a:sym typeface="Calibri"/>
              </a:defRPr>
            </a:lvl2pPr>
            <a:lvl3pPr marL="0" indent="914400">
              <a:spcBef>
                <a:spcPts val="500"/>
              </a:spcBef>
              <a:buSzTx/>
              <a:buFontTx/>
              <a:buNone/>
              <a:defRPr b="1" sz="2400">
                <a:latin typeface="Calibri"/>
                <a:ea typeface="Calibri"/>
                <a:cs typeface="Calibri"/>
                <a:sym typeface="Calibri"/>
              </a:defRPr>
            </a:lvl3pPr>
            <a:lvl4pPr marL="0" indent="1371600">
              <a:spcBef>
                <a:spcPts val="500"/>
              </a:spcBef>
              <a:buSzTx/>
              <a:buFontTx/>
              <a:buNone/>
              <a:defRPr b="1" sz="2400">
                <a:latin typeface="Calibri"/>
                <a:ea typeface="Calibri"/>
                <a:cs typeface="Calibri"/>
                <a:sym typeface="Calibri"/>
              </a:defRPr>
            </a:lvl4pPr>
            <a:lvl5pPr marL="0" indent="1828800">
              <a:spcBef>
                <a:spcPts val="500"/>
              </a:spcBef>
              <a:buSzTx/>
              <a:buFontTx/>
              <a:buNone/>
              <a:defRPr b="1" sz="2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5" y="1535112"/>
            <a:ext cx="4041775" cy="639763"/>
          </a:xfrm>
          <a:prstGeom prst="rect">
            <a:avLst/>
          </a:prstGeom>
        </p:spPr>
        <p:txBody>
          <a:bodyPr anchor="b"/>
          <a:lstStyle/>
          <a:p>
            <a:pPr marL="0" indent="0">
              <a:spcBef>
                <a:spcPts val="500"/>
              </a:spcBef>
              <a:buSzTx/>
              <a:buFontTx/>
              <a:buNone/>
              <a:defRPr b="1" sz="2400">
                <a:latin typeface="Calibri"/>
                <a:ea typeface="Calibri"/>
                <a:cs typeface="Calibri"/>
                <a:sym typeface="Calibri"/>
              </a:defRPr>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4" cy="1162050"/>
          </a:xfrm>
          <a:prstGeom prst="rect">
            <a:avLst/>
          </a:prstGeom>
        </p:spPr>
        <p:txBody>
          <a:bodyPr anchor="b"/>
          <a:lstStyle>
            <a:lvl1pPr algn="l">
              <a:defRPr b="1" sz="2000">
                <a:latin typeface="Calibri"/>
                <a:ea typeface="Calibri"/>
                <a:cs typeface="Calibri"/>
                <a:sym typeface="Calibri"/>
              </a:defRPr>
            </a:lvl1pPr>
          </a:lstStyle>
          <a:p>
            <a:pPr/>
            <a:r>
              <a:t>Title Text</a:t>
            </a:r>
          </a:p>
        </p:txBody>
      </p:sp>
      <p:sp>
        <p:nvSpPr>
          <p:cNvPr id="73"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half" idx="21"/>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1" cy="566738"/>
          </a:xfrm>
          <a:prstGeom prst="rect">
            <a:avLst/>
          </a:prstGeom>
        </p:spPr>
        <p:txBody>
          <a:bodyPr anchor="b"/>
          <a:lstStyle>
            <a:lvl1pPr algn="l">
              <a:defRPr b="1" sz="2000">
                <a:latin typeface="Calibri"/>
                <a:ea typeface="Calibri"/>
                <a:cs typeface="Calibri"/>
                <a:sym typeface="Calibri"/>
              </a:defRPr>
            </a:lvl1pPr>
          </a:lstStyle>
          <a:p>
            <a:pPr/>
            <a:r>
              <a:t>Title Text</a:t>
            </a:r>
          </a:p>
        </p:txBody>
      </p:sp>
      <p:sp>
        <p:nvSpPr>
          <p:cNvPr id="83" name="Picture Placeholder 2"/>
          <p:cNvSpPr/>
          <p:nvPr>
            <p:ph type="pic" sz="half" idx="21"/>
          </p:nvPr>
        </p:nvSpPr>
        <p:spPr>
          <a:xfrm>
            <a:off x="1792288" y="612775"/>
            <a:ext cx="5486401" cy="4114800"/>
          </a:xfrm>
          <a:prstGeom prst="rect">
            <a:avLst/>
          </a:prstGeom>
        </p:spPr>
        <p:txBody>
          <a:bodyPr lIns="91439" rIns="91439">
            <a:noAutofit/>
          </a:bodyPr>
          <a:lstStyle/>
          <a:p>
            <a:pPr/>
          </a:p>
        </p:txBody>
      </p:sp>
      <p:sp>
        <p:nvSpPr>
          <p:cNvPr id="84"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Light"/>
        </a:defRPr>
      </a:lvl5pPr>
      <a:lvl6pPr marL="0" marR="0" indent="45720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Light"/>
        </a:defRPr>
      </a:lvl6pPr>
      <a:lvl7pPr marL="0" marR="0" indent="91440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Light"/>
        </a:defRPr>
      </a:lvl7pPr>
      <a:lvl8pPr marL="0" marR="0" indent="137160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Light"/>
        </a:defRPr>
      </a:lvl8pPr>
      <a:lvl9pPr marL="0" marR="0" indent="182880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Light"/>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Light"/>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Light"/>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Light"/>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Light"/>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Light"/>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Light"/>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Light"/>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Light"/>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Light"/>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Light"/>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Light"/>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Light"/>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Light"/>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Light"/>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Light"/>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Light"/>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4.png"/><Relationship Id="rId4"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2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Title 1"/>
          <p:cNvSpPr txBox="1"/>
          <p:nvPr>
            <p:ph type="ctrTitle"/>
          </p:nvPr>
        </p:nvSpPr>
        <p:spPr>
          <a:xfrm>
            <a:off x="571498" y="228599"/>
            <a:ext cx="8001001" cy="838525"/>
          </a:xfrm>
          <a:prstGeom prst="rect">
            <a:avLst/>
          </a:prstGeom>
        </p:spPr>
        <p:txBody>
          <a:bodyPr/>
          <a:lstStyle>
            <a:lvl1pPr>
              <a:defRPr b="1">
                <a:latin typeface="Calibri"/>
                <a:ea typeface="Calibri"/>
                <a:cs typeface="Calibri"/>
                <a:sym typeface="Calibri"/>
              </a:defRPr>
            </a:lvl1pPr>
          </a:lstStyle>
          <a:p>
            <a:pPr/>
            <a:r>
              <a:t>Chapter 20: International Finance</a:t>
            </a:r>
          </a:p>
        </p:txBody>
      </p:sp>
      <p:sp>
        <p:nvSpPr>
          <p:cNvPr id="103" name="Slide Number Placeholder 1"/>
          <p:cNvSpPr txBox="1"/>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4" name="Subtitle 2"/>
          <p:cNvSpPr txBox="1"/>
          <p:nvPr/>
        </p:nvSpPr>
        <p:spPr>
          <a:xfrm>
            <a:off x="1417319" y="5791200"/>
            <a:ext cx="6309362" cy="8385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a:spcBef>
                <a:spcPts val="400"/>
              </a:spcBef>
              <a:defRPr b="1" sz="2000">
                <a:latin typeface="Calibri"/>
                <a:ea typeface="Calibri"/>
                <a:cs typeface="Calibri"/>
                <a:sym typeface="Calibri"/>
              </a:defRPr>
            </a:pPr>
            <a:r>
              <a:t>Wayne Geerling</a:t>
            </a:r>
            <a:endParaRPr sz="3200"/>
          </a:p>
          <a:p>
            <a:pPr algn="ctr">
              <a:spcBef>
                <a:spcPts val="400"/>
              </a:spcBef>
              <a:defRPr b="1" sz="2000">
                <a:latin typeface="Calibri"/>
                <a:ea typeface="Calibri"/>
                <a:cs typeface="Calibri"/>
                <a:sym typeface="Calibri"/>
              </a:defRPr>
            </a:pPr>
            <a:r>
              <a:t>University of Texas</a:t>
            </a:r>
          </a:p>
        </p:txBody>
      </p:sp>
      <p:pic>
        <p:nvPicPr>
          <p:cNvPr id="105" name="Picture 3" descr="Picture 3"/>
          <p:cNvPicPr>
            <a:picLocks noChangeAspect="1"/>
          </p:cNvPicPr>
          <p:nvPr/>
        </p:nvPicPr>
        <p:blipFill>
          <a:blip r:embed="rId2">
            <a:extLst/>
          </a:blip>
          <a:stretch>
            <a:fillRect/>
          </a:stretch>
        </p:blipFill>
        <p:spPr>
          <a:xfrm>
            <a:off x="2819400" y="1335983"/>
            <a:ext cx="3505200" cy="434314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Title 3"/>
          <p:cNvSpPr txBox="1"/>
          <p:nvPr>
            <p:ph type="title"/>
          </p:nvPr>
        </p:nvSpPr>
        <p:spPr>
          <a:xfrm>
            <a:off x="457200" y="274638"/>
            <a:ext cx="8229600" cy="792163"/>
          </a:xfrm>
          <a:prstGeom prst="rect">
            <a:avLst/>
          </a:prstGeom>
        </p:spPr>
        <p:txBody>
          <a:bodyPr/>
          <a:lstStyle>
            <a:lvl1pPr>
              <a:defRPr b="1" sz="4000">
                <a:latin typeface="Calibri"/>
                <a:ea typeface="Calibri"/>
                <a:cs typeface="Calibri"/>
                <a:sym typeface="Calibri"/>
              </a:defRPr>
            </a:lvl1pPr>
          </a:lstStyle>
          <a:p>
            <a:pPr/>
            <a:r>
              <a:t>Demand for Foreign Currency</a:t>
            </a:r>
          </a:p>
        </p:txBody>
      </p:sp>
      <p:sp>
        <p:nvSpPr>
          <p:cNvPr id="140" name="Text Placeholder 2"/>
          <p:cNvSpPr txBox="1"/>
          <p:nvPr>
            <p:ph type="body" idx="1"/>
          </p:nvPr>
        </p:nvSpPr>
        <p:spPr>
          <a:xfrm>
            <a:off x="628650" y="1371599"/>
            <a:ext cx="7905750" cy="5059364"/>
          </a:xfrm>
          <a:prstGeom prst="rect">
            <a:avLst/>
          </a:prstGeom>
        </p:spPr>
        <p:txBody>
          <a:bodyPr/>
          <a:lstStyle/>
          <a:p>
            <a:pPr>
              <a:defRPr>
                <a:latin typeface="Times New Roman"/>
                <a:ea typeface="Times New Roman"/>
                <a:cs typeface="Times New Roman"/>
                <a:sym typeface="Times New Roman"/>
              </a:defRPr>
            </a:pPr>
            <a:r>
              <a:t>Factors that affect the demand side of the market for foreign currency:</a:t>
            </a:r>
          </a:p>
          <a:p>
            <a:pPr>
              <a:buFontTx/>
              <a:buAutoNum type="arabicPeriod" startAt="1"/>
              <a:defRPr>
                <a:latin typeface="Times New Roman"/>
                <a:ea typeface="Times New Roman"/>
                <a:cs typeface="Times New Roman"/>
                <a:sym typeface="Times New Roman"/>
              </a:defRPr>
            </a:pPr>
            <a:r>
              <a:t>The exchange rate (price) of the currency (movement)</a:t>
            </a:r>
          </a:p>
          <a:p>
            <a:pPr>
              <a:buFontTx/>
              <a:buAutoNum type="arabicPeriod" startAt="1"/>
              <a:defRPr>
                <a:latin typeface="Times New Roman"/>
                <a:ea typeface="Times New Roman"/>
                <a:cs typeface="Times New Roman"/>
                <a:sym typeface="Times New Roman"/>
              </a:defRPr>
            </a:pPr>
            <a:r>
              <a:t>Demand for foreign goods &amp; services (shift)</a:t>
            </a:r>
          </a:p>
          <a:p>
            <a:pPr>
              <a:buFontTx/>
              <a:buAutoNum type="arabicPeriod" startAt="1"/>
              <a:defRPr>
                <a:latin typeface="Times New Roman"/>
                <a:ea typeface="Times New Roman"/>
                <a:cs typeface="Times New Roman"/>
                <a:sym typeface="Times New Roman"/>
              </a:defRPr>
            </a:pPr>
            <a:r>
              <a:t>Demand for foreign financial assets (shift)</a:t>
            </a:r>
          </a:p>
        </p:txBody>
      </p:sp>
      <p:pic>
        <p:nvPicPr>
          <p:cNvPr id="141" name="Picture Placeholder 4" descr="Picture Placeholder 4"/>
          <p:cNvPicPr>
            <a:picLocks noChangeAspect="1"/>
          </p:cNvPicPr>
          <p:nvPr/>
        </p:nvPicPr>
        <p:blipFill>
          <a:blip r:embed="rId2">
            <a:extLst/>
          </a:blip>
          <a:stretch>
            <a:fillRect/>
          </a:stretch>
        </p:blipFill>
        <p:spPr>
          <a:xfrm>
            <a:off x="2743200" y="4764023"/>
            <a:ext cx="2957609" cy="1971739"/>
          </a:xfrm>
          <a:prstGeom prst="rect">
            <a:avLst/>
          </a:prstGeom>
          <a:ln w="12700">
            <a:miter lim="400000"/>
          </a:ln>
        </p:spPr>
      </p:pic>
      <p:sp>
        <p:nvSpPr>
          <p:cNvPr id="142" name="Slide Number Placeholder 1"/>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4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140">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40"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Title 3"/>
          <p:cNvSpPr txBox="1"/>
          <p:nvPr>
            <p:ph type="title"/>
          </p:nvPr>
        </p:nvSpPr>
        <p:spPr>
          <a:xfrm>
            <a:off x="457200" y="274638"/>
            <a:ext cx="8229600" cy="969954"/>
          </a:xfrm>
          <a:prstGeom prst="rect">
            <a:avLst/>
          </a:prstGeom>
        </p:spPr>
        <p:txBody>
          <a:bodyPr/>
          <a:lstStyle>
            <a:lvl1pPr>
              <a:defRPr b="1" sz="4000">
                <a:latin typeface="Calibri"/>
                <a:ea typeface="Calibri"/>
                <a:cs typeface="Calibri"/>
                <a:sym typeface="Calibri"/>
              </a:defRPr>
            </a:lvl1pPr>
          </a:lstStyle>
          <a:p>
            <a:pPr/>
            <a:r>
              <a:t>Demand for Foreign Goods &amp; Services</a:t>
            </a:r>
          </a:p>
        </p:txBody>
      </p:sp>
      <p:sp>
        <p:nvSpPr>
          <p:cNvPr id="145" name="Text Placeholder 2"/>
          <p:cNvSpPr txBox="1"/>
          <p:nvPr>
            <p:ph type="body" idx="1"/>
          </p:nvPr>
        </p:nvSpPr>
        <p:spPr>
          <a:xfrm>
            <a:off x="609600" y="1524000"/>
            <a:ext cx="7981950" cy="4800599"/>
          </a:xfrm>
          <a:prstGeom prst="rect">
            <a:avLst/>
          </a:prstGeom>
        </p:spPr>
        <p:txBody>
          <a:bodyPr/>
          <a:lstStyle/>
          <a:p>
            <a:pPr>
              <a:defRPr>
                <a:latin typeface="Times New Roman"/>
                <a:ea typeface="Times New Roman"/>
                <a:cs typeface="Times New Roman"/>
                <a:sym typeface="Times New Roman"/>
              </a:defRPr>
            </a:pPr>
            <a:r>
              <a:t>The demand for foreign currencies is a derived demand.</a:t>
            </a:r>
          </a:p>
          <a:p>
            <a:pPr>
              <a:defRPr>
                <a:latin typeface="Times New Roman"/>
                <a:ea typeface="Times New Roman"/>
                <a:cs typeface="Times New Roman"/>
                <a:sym typeface="Times New Roman"/>
              </a:defRPr>
            </a:pPr>
            <a:r>
              <a:t>When the demand for a nation’s exports rises, the demand for its currency rises, too.</a:t>
            </a:r>
          </a:p>
          <a:p>
            <a:pPr>
              <a:defRPr>
                <a:latin typeface="Times New Roman"/>
                <a:ea typeface="Times New Roman"/>
                <a:cs typeface="Times New Roman"/>
                <a:sym typeface="Times New Roman"/>
              </a:defRPr>
            </a:pPr>
            <a:r>
              <a:t>Example: When the demand for Chinese goods rises, so does the demand for yuan.</a:t>
            </a:r>
          </a:p>
        </p:txBody>
      </p:sp>
      <p:pic>
        <p:nvPicPr>
          <p:cNvPr id="146" name="Picture Placeholder 4" descr="Picture Placeholder 4"/>
          <p:cNvPicPr>
            <a:picLocks noChangeAspect="1"/>
          </p:cNvPicPr>
          <p:nvPr/>
        </p:nvPicPr>
        <p:blipFill>
          <a:blip r:embed="rId2">
            <a:extLst/>
          </a:blip>
          <a:stretch>
            <a:fillRect/>
          </a:stretch>
        </p:blipFill>
        <p:spPr>
          <a:xfrm>
            <a:off x="2901237" y="4889733"/>
            <a:ext cx="3341526" cy="1879608"/>
          </a:xfrm>
          <a:prstGeom prst="rect">
            <a:avLst/>
          </a:prstGeom>
          <a:ln w="12700">
            <a:miter lim="400000"/>
          </a:ln>
        </p:spPr>
      </p:pic>
      <p:sp>
        <p:nvSpPr>
          <p:cNvPr id="147" name="Slide Number Placeholder 1"/>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4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45"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Title 1"/>
          <p:cNvSpPr txBox="1"/>
          <p:nvPr>
            <p:ph type="title"/>
          </p:nvPr>
        </p:nvSpPr>
        <p:spPr>
          <a:xfrm>
            <a:off x="457200" y="274638"/>
            <a:ext cx="8229600" cy="868363"/>
          </a:xfrm>
          <a:prstGeom prst="rect">
            <a:avLst/>
          </a:prstGeom>
        </p:spPr>
        <p:txBody>
          <a:bodyPr/>
          <a:lstStyle>
            <a:lvl1pPr>
              <a:defRPr b="1" sz="4000">
                <a:latin typeface="Calibri"/>
                <a:ea typeface="Calibri"/>
                <a:cs typeface="Calibri"/>
                <a:sym typeface="Calibri"/>
              </a:defRPr>
            </a:lvl1pPr>
          </a:lstStyle>
          <a:p>
            <a:pPr/>
            <a:r>
              <a:t>Demand for Foreign Financial Assets</a:t>
            </a:r>
          </a:p>
        </p:txBody>
      </p:sp>
      <p:sp>
        <p:nvSpPr>
          <p:cNvPr id="150" name="Content Placeholder 2"/>
          <p:cNvSpPr txBox="1"/>
          <p:nvPr>
            <p:ph type="body" idx="1"/>
          </p:nvPr>
        </p:nvSpPr>
        <p:spPr>
          <a:xfrm>
            <a:off x="609600" y="1371600"/>
            <a:ext cx="7905750" cy="5029201"/>
          </a:xfrm>
          <a:prstGeom prst="rect">
            <a:avLst/>
          </a:prstGeom>
        </p:spPr>
        <p:txBody>
          <a:bodyPr/>
          <a:lstStyle/>
          <a:p>
            <a:pPr>
              <a:spcBef>
                <a:spcPts val="600"/>
              </a:spcBef>
              <a:defRPr sz="2900">
                <a:latin typeface="Times New Roman"/>
                <a:ea typeface="Times New Roman"/>
                <a:cs typeface="Times New Roman"/>
                <a:sym typeface="Times New Roman"/>
              </a:defRPr>
            </a:pPr>
            <a:r>
              <a:t>To buy foreign stocks or bonds, you need foreign currency.</a:t>
            </a:r>
          </a:p>
          <a:p>
            <a:pPr>
              <a:spcBef>
                <a:spcPts val="600"/>
              </a:spcBef>
              <a:defRPr sz="2900">
                <a:latin typeface="Times New Roman"/>
                <a:ea typeface="Times New Roman"/>
                <a:cs typeface="Times New Roman"/>
                <a:sym typeface="Times New Roman"/>
              </a:defRPr>
            </a:pPr>
            <a:r>
              <a:t>If interest rates in a foreign country rise (relative to the rest of the world):</a:t>
            </a:r>
          </a:p>
          <a:p>
            <a:pPr lvl="1" marL="342900" indent="-171450">
              <a:spcBef>
                <a:spcPts val="600"/>
              </a:spcBef>
              <a:defRPr sz="2500">
                <a:latin typeface="Times New Roman"/>
                <a:ea typeface="Times New Roman"/>
                <a:cs typeface="Times New Roman"/>
                <a:sym typeface="Times New Roman"/>
              </a:defRPr>
            </a:pPr>
            <a:r>
              <a:t>People will buy more financial assets in that country.</a:t>
            </a:r>
          </a:p>
          <a:p>
            <a:pPr lvl="1" marL="342900" indent="-171450">
              <a:spcBef>
                <a:spcPts val="600"/>
              </a:spcBef>
              <a:defRPr sz="2500">
                <a:latin typeface="Times New Roman"/>
                <a:ea typeface="Times New Roman"/>
                <a:cs typeface="Times New Roman"/>
                <a:sym typeface="Times New Roman"/>
              </a:defRPr>
            </a:pPr>
            <a:r>
              <a:t>Demand for that country’s currency will increase.</a:t>
            </a:r>
          </a:p>
          <a:p>
            <a:pPr>
              <a:spcBef>
                <a:spcPts val="600"/>
              </a:spcBef>
              <a:defRPr sz="2900">
                <a:latin typeface="Times New Roman"/>
                <a:ea typeface="Times New Roman"/>
                <a:cs typeface="Times New Roman"/>
                <a:sym typeface="Times New Roman"/>
              </a:defRPr>
            </a:pPr>
            <a:r>
              <a:t>Exchange rates &amp; foreign interest rates are two different prices.</a:t>
            </a:r>
          </a:p>
          <a:p>
            <a:pPr lvl="1" marL="342900" indent="-171450">
              <a:spcBef>
                <a:spcPts val="600"/>
              </a:spcBef>
              <a:defRPr sz="2500">
                <a:latin typeface="Times New Roman"/>
                <a:ea typeface="Times New Roman"/>
                <a:cs typeface="Times New Roman"/>
                <a:sym typeface="Times New Roman"/>
              </a:defRPr>
            </a:pPr>
            <a:r>
              <a:t>United States is seen as low risk &amp; stable.</a:t>
            </a:r>
          </a:p>
          <a:p>
            <a:pPr lvl="1" marL="342900" indent="-171450">
              <a:spcBef>
                <a:spcPts val="600"/>
              </a:spcBef>
              <a:defRPr sz="2500">
                <a:latin typeface="Times New Roman"/>
                <a:ea typeface="Times New Roman"/>
                <a:cs typeface="Times New Roman"/>
                <a:sym typeface="Times New Roman"/>
              </a:defRPr>
            </a:pPr>
            <a:r>
              <a:t>Foreigners demand U.S. dollars for this reason.</a:t>
            </a:r>
          </a:p>
        </p:txBody>
      </p:sp>
      <p:sp>
        <p:nvSpPr>
          <p:cNvPr id="151" name="Slide Number Placeholder 3"/>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5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15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5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150">
                                            <p:txEl>
                                              <p:pRg st="5" end="5"/>
                                            </p:txEl>
                                          </p:spTgt>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1" fill="hold">
                                  <p:stCondLst>
                                    <p:cond delay="0"/>
                                  </p:stCondLst>
                                  <p:iterate type="el" backwards="0">
                                    <p:tmAbs val="0"/>
                                  </p:iterate>
                                  <p:childTnLst>
                                    <p:set>
                                      <p:cBhvr>
                                        <p:cTn id="25" fill="hold"/>
                                        <p:tgtEl>
                                          <p:spTgt spid="150">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50"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Title 1"/>
          <p:cNvSpPr txBox="1"/>
          <p:nvPr>
            <p:ph type="title"/>
          </p:nvPr>
        </p:nvSpPr>
        <p:spPr>
          <a:xfrm>
            <a:off x="457200" y="274637"/>
            <a:ext cx="8229600" cy="979504"/>
          </a:xfrm>
          <a:prstGeom prst="rect">
            <a:avLst/>
          </a:prstGeom>
        </p:spPr>
        <p:txBody>
          <a:bodyPr/>
          <a:lstStyle>
            <a:lvl1pPr>
              <a:defRPr b="1" sz="4000">
                <a:latin typeface="Calibri"/>
                <a:ea typeface="Calibri"/>
                <a:cs typeface="Calibri"/>
                <a:sym typeface="Calibri"/>
              </a:defRPr>
            </a:lvl1pPr>
          </a:lstStyle>
          <a:p>
            <a:pPr/>
            <a:r>
              <a:t>Shifts in Demand for Foreign Currency</a:t>
            </a:r>
          </a:p>
        </p:txBody>
      </p:sp>
      <p:grpSp>
        <p:nvGrpSpPr>
          <p:cNvPr id="156" name="Group 17"/>
          <p:cNvGrpSpPr/>
          <p:nvPr/>
        </p:nvGrpSpPr>
        <p:grpSpPr>
          <a:xfrm>
            <a:off x="3551463" y="2669721"/>
            <a:ext cx="2676076" cy="2299221"/>
            <a:chOff x="0" y="0"/>
            <a:chExt cx="2676074" cy="2299220"/>
          </a:xfrm>
        </p:grpSpPr>
        <p:sp>
          <p:nvSpPr>
            <p:cNvPr id="154" name="Straight Connector 5"/>
            <p:cNvSpPr/>
            <p:nvPr/>
          </p:nvSpPr>
          <p:spPr>
            <a:xfrm>
              <a:off x="0" y="0"/>
              <a:ext cx="2400301" cy="2229360"/>
            </a:xfrm>
            <a:prstGeom prst="line">
              <a:avLst/>
            </a:prstGeom>
            <a:noFill/>
            <a:ln w="57150" cap="flat">
              <a:solidFill>
                <a:srgbClr val="63C5DC"/>
              </a:solidFill>
              <a:prstDash val="solid"/>
              <a:round/>
            </a:ln>
            <a:effectLst/>
          </p:spPr>
          <p:txBody>
            <a:bodyPr wrap="square" lIns="45719" tIns="45719" rIns="45719" bIns="45719" numCol="1" anchor="t">
              <a:noAutofit/>
            </a:bodyPr>
            <a:lstStyle/>
            <a:p>
              <a:pPr/>
            </a:p>
          </p:txBody>
        </p:sp>
        <p:sp>
          <p:nvSpPr>
            <p:cNvPr id="155" name="TextBox 13"/>
            <p:cNvSpPr txBox="1"/>
            <p:nvPr/>
          </p:nvSpPr>
          <p:spPr>
            <a:xfrm>
              <a:off x="2488291" y="2125484"/>
              <a:ext cx="187784" cy="173737"/>
            </a:xfrm>
            <a:prstGeom prst="rect">
              <a:avLst/>
            </a:prstGeom>
            <a:noFill/>
            <a:ln w="12700" cap="flat">
              <a:noFill/>
              <a:miter lim="400000"/>
            </a:ln>
            <a:effectLst/>
          </p:spPr>
          <p:txBody>
            <a:bodyPr wrap="none" lIns="0" tIns="0" rIns="0" bIns="0">
              <a:spAutoFit/>
            </a:bodyPr>
            <a:lstStyle/>
            <a:p>
              <a:pPr latinLnBrk="1"/>
              <a14:m>
                <m:oMathPara>
                  <m:oMathParaPr>
                    <m:jc m:val="centerGroup"/>
                  </m:oMathParaPr>
                  <m:oMath>
                    <m:sSub>
                      <m:e>
                        <m:r>
                          <m:rPr>
                            <m:sty m:val="p"/>
                          </m:rPr>
                          <a:rPr xmlns:a="http://schemas.openxmlformats.org/drawingml/2006/main" sz="1500" i="1">
                            <a:solidFill>
                              <a:srgbClr val="000000"/>
                            </a:solidFill>
                            <a:latin typeface="Cambria Math" panose="02040503050406030204" pitchFamily="18" charset="0"/>
                          </a:rPr>
                          <m:t>D</m:t>
                        </m:r>
                      </m:e>
                      <m:sub>
                        <m:r>
                          <a:rPr xmlns:a="http://schemas.openxmlformats.org/drawingml/2006/main" sz="1500" i="1">
                            <a:solidFill>
                              <a:srgbClr val="000000"/>
                            </a:solidFill>
                            <a:latin typeface="Cambria Math" panose="02040503050406030204" pitchFamily="18" charset="0"/>
                          </a:rPr>
                          <m:t>1</m:t>
                        </m:r>
                      </m:sub>
                    </m:sSub>
                  </m:oMath>
                </m:oMathPara>
              </a14:m>
              <a:endParaRPr sz="1500"/>
            </a:p>
          </p:txBody>
        </p:sp>
      </p:grpSp>
      <p:grpSp>
        <p:nvGrpSpPr>
          <p:cNvPr id="161" name="Group 26"/>
          <p:cNvGrpSpPr/>
          <p:nvPr/>
        </p:nvGrpSpPr>
        <p:grpSpPr>
          <a:xfrm>
            <a:off x="3908907" y="2444693"/>
            <a:ext cx="2696108" cy="2299222"/>
            <a:chOff x="0" y="0"/>
            <a:chExt cx="2696106" cy="2299220"/>
          </a:xfrm>
        </p:grpSpPr>
        <p:grpSp>
          <p:nvGrpSpPr>
            <p:cNvPr id="159" name="Group 16"/>
            <p:cNvGrpSpPr/>
            <p:nvPr/>
          </p:nvGrpSpPr>
          <p:grpSpPr>
            <a:xfrm>
              <a:off x="0" y="-1"/>
              <a:ext cx="2696107" cy="2299222"/>
              <a:chOff x="0" y="0"/>
              <a:chExt cx="2696106" cy="2299220"/>
            </a:xfrm>
          </p:grpSpPr>
          <p:sp>
            <p:nvSpPr>
              <p:cNvPr id="157" name="Straight Connector 9"/>
              <p:cNvSpPr/>
              <p:nvPr/>
            </p:nvSpPr>
            <p:spPr>
              <a:xfrm>
                <a:off x="0" y="0"/>
                <a:ext cx="2400300" cy="2229360"/>
              </a:xfrm>
              <a:prstGeom prst="line">
                <a:avLst/>
              </a:prstGeom>
              <a:noFill/>
              <a:ln w="57150" cap="flat">
                <a:solidFill>
                  <a:srgbClr val="34647B"/>
                </a:solidFill>
                <a:prstDash val="solid"/>
                <a:round/>
              </a:ln>
              <a:effectLst/>
            </p:spPr>
            <p:txBody>
              <a:bodyPr wrap="square" lIns="45719" tIns="45719" rIns="45719" bIns="45719" numCol="1" anchor="t">
                <a:noAutofit/>
              </a:bodyPr>
              <a:lstStyle/>
              <a:p>
                <a:pPr/>
              </a:p>
            </p:txBody>
          </p:sp>
          <p:sp>
            <p:nvSpPr>
              <p:cNvPr id="158" name="TextBox 15"/>
              <p:cNvSpPr txBox="1"/>
              <p:nvPr/>
            </p:nvSpPr>
            <p:spPr>
              <a:xfrm>
                <a:off x="2497502" y="2125484"/>
                <a:ext cx="198605" cy="173737"/>
              </a:xfrm>
              <a:prstGeom prst="rect">
                <a:avLst/>
              </a:prstGeom>
              <a:noFill/>
              <a:ln w="12700" cap="flat">
                <a:noFill/>
                <a:miter lim="400000"/>
              </a:ln>
              <a:effectLst/>
            </p:spPr>
            <p:txBody>
              <a:bodyPr wrap="none" lIns="0" tIns="0" rIns="0" bIns="0">
                <a:spAutoFit/>
              </a:bodyPr>
              <a:lstStyle/>
              <a:p>
                <a:pPr latinLnBrk="1"/>
                <a14:m>
                  <m:oMathPara>
                    <m:oMathParaPr>
                      <m:jc m:val="centerGroup"/>
                    </m:oMathParaPr>
                    <m:oMath>
                      <m:sSub>
                        <m:e>
                          <m:r>
                            <m:rPr>
                              <m:sty m:val="p"/>
                            </m:rPr>
                            <a:rPr xmlns:a="http://schemas.openxmlformats.org/drawingml/2006/main" sz="1500" i="1">
                              <a:solidFill>
                                <a:srgbClr val="000000"/>
                              </a:solidFill>
                              <a:latin typeface="Cambria Math" panose="02040503050406030204" pitchFamily="18" charset="0"/>
                            </a:rPr>
                            <m:t>D</m:t>
                          </m:r>
                        </m:e>
                        <m:sub>
                          <m:r>
                            <a:rPr xmlns:a="http://schemas.openxmlformats.org/drawingml/2006/main" sz="1500" i="1">
                              <a:solidFill>
                                <a:srgbClr val="000000"/>
                              </a:solidFill>
                              <a:latin typeface="Cambria Math" panose="02040503050406030204" pitchFamily="18" charset="0"/>
                            </a:rPr>
                            <m:t>2</m:t>
                          </m:r>
                        </m:sub>
                      </m:sSub>
                    </m:oMath>
                  </m:oMathPara>
                </a14:m>
                <a:endParaRPr sz="1500"/>
              </a:p>
            </p:txBody>
          </p:sp>
        </p:grpSp>
        <p:sp>
          <p:nvSpPr>
            <p:cNvPr id="160" name="Straight Arrow Connector 20"/>
            <p:cNvSpPr/>
            <p:nvPr/>
          </p:nvSpPr>
          <p:spPr>
            <a:xfrm>
              <a:off x="521153" y="951649"/>
              <a:ext cx="419526" cy="1"/>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pPr/>
            </a:p>
          </p:txBody>
        </p:sp>
      </p:grpSp>
      <p:grpSp>
        <p:nvGrpSpPr>
          <p:cNvPr id="166" name="Group 27"/>
          <p:cNvGrpSpPr/>
          <p:nvPr/>
        </p:nvGrpSpPr>
        <p:grpSpPr>
          <a:xfrm>
            <a:off x="3194022" y="2894750"/>
            <a:ext cx="2699691" cy="2268472"/>
            <a:chOff x="0" y="0"/>
            <a:chExt cx="2699689" cy="2268470"/>
          </a:xfrm>
        </p:grpSpPr>
        <p:grpSp>
          <p:nvGrpSpPr>
            <p:cNvPr id="164" name="Group 18"/>
            <p:cNvGrpSpPr/>
            <p:nvPr/>
          </p:nvGrpSpPr>
          <p:grpSpPr>
            <a:xfrm>
              <a:off x="0" y="-1"/>
              <a:ext cx="2699690" cy="2268472"/>
              <a:chOff x="0" y="0"/>
              <a:chExt cx="2699689" cy="2268470"/>
            </a:xfrm>
          </p:grpSpPr>
          <p:sp>
            <p:nvSpPr>
              <p:cNvPr id="162" name="Straight Connector 10"/>
              <p:cNvSpPr/>
              <p:nvPr/>
            </p:nvSpPr>
            <p:spPr>
              <a:xfrm>
                <a:off x="0" y="0"/>
                <a:ext cx="2400301" cy="2229360"/>
              </a:xfrm>
              <a:prstGeom prst="line">
                <a:avLst/>
              </a:prstGeom>
              <a:noFill/>
              <a:ln w="57150" cap="flat">
                <a:solidFill>
                  <a:srgbClr val="34647B"/>
                </a:solidFill>
                <a:prstDash val="solid"/>
                <a:round/>
              </a:ln>
              <a:effectLst/>
            </p:spPr>
            <p:txBody>
              <a:bodyPr wrap="square" lIns="45719" tIns="45719" rIns="45719" bIns="45719" numCol="1" anchor="t">
                <a:noAutofit/>
              </a:bodyPr>
              <a:lstStyle/>
              <a:p>
                <a:pPr/>
              </a:p>
            </p:txBody>
          </p:sp>
          <p:sp>
            <p:nvSpPr>
              <p:cNvPr id="163" name="TextBox 14"/>
              <p:cNvSpPr txBox="1"/>
              <p:nvPr/>
            </p:nvSpPr>
            <p:spPr>
              <a:xfrm>
                <a:off x="2506902" y="2092841"/>
                <a:ext cx="192788" cy="175630"/>
              </a:xfrm>
              <a:prstGeom prst="rect">
                <a:avLst/>
              </a:prstGeom>
              <a:noFill/>
              <a:ln w="12700" cap="flat">
                <a:noFill/>
                <a:miter lim="400000"/>
              </a:ln>
              <a:effectLst/>
            </p:spPr>
            <p:txBody>
              <a:bodyPr wrap="none" lIns="0" tIns="0" rIns="0" bIns="0">
                <a:spAutoFit/>
              </a:bodyPr>
              <a:lstStyle/>
              <a:p>
                <a:pPr latinLnBrk="1"/>
                <a14:m>
                  <m:oMathPara>
                    <m:oMathParaPr>
                      <m:jc m:val="centerGroup"/>
                    </m:oMathParaPr>
                    <m:oMath>
                      <m:sSub>
                        <m:e>
                          <m:r>
                            <m:rPr>
                              <m:sty m:val="p"/>
                            </m:rPr>
                            <a:rPr xmlns:a="http://schemas.openxmlformats.org/drawingml/2006/main" sz="1500" i="1">
                              <a:solidFill>
                                <a:srgbClr val="000000"/>
                              </a:solidFill>
                              <a:latin typeface="Cambria Math" panose="02040503050406030204" pitchFamily="18" charset="0"/>
                            </a:rPr>
                            <m:t>D</m:t>
                          </m:r>
                        </m:e>
                        <m:sub>
                          <m:r>
                            <a:rPr xmlns:a="http://schemas.openxmlformats.org/drawingml/2006/main" sz="1500" i="1">
                              <a:solidFill>
                                <a:srgbClr val="000000"/>
                              </a:solidFill>
                              <a:latin typeface="Cambria Math" panose="02040503050406030204" pitchFamily="18" charset="0"/>
                            </a:rPr>
                            <m:t>3</m:t>
                          </m:r>
                        </m:sub>
                      </m:sSub>
                    </m:oMath>
                  </m:oMathPara>
                </a14:m>
                <a:endParaRPr sz="1500"/>
              </a:p>
            </p:txBody>
          </p:sp>
        </p:grpSp>
        <p:sp>
          <p:nvSpPr>
            <p:cNvPr id="165" name="Straight Arrow Connector 22"/>
            <p:cNvSpPr/>
            <p:nvPr/>
          </p:nvSpPr>
          <p:spPr>
            <a:xfrm flipH="1">
              <a:off x="969765" y="819999"/>
              <a:ext cx="408214" cy="1"/>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pPr/>
            </a:p>
          </p:txBody>
        </p:sp>
      </p:grpSp>
      <p:pic>
        <p:nvPicPr>
          <p:cNvPr id="167" name="Picture 35" descr="Picture 35"/>
          <p:cNvPicPr>
            <a:picLocks noChangeAspect="1"/>
          </p:cNvPicPr>
          <p:nvPr/>
        </p:nvPicPr>
        <p:blipFill>
          <a:blip r:embed="rId2">
            <a:extLst/>
          </a:blip>
          <a:stretch>
            <a:fillRect/>
          </a:stretch>
        </p:blipFill>
        <p:spPr>
          <a:xfrm>
            <a:off x="1917088" y="2027296"/>
            <a:ext cx="4901609" cy="3964269"/>
          </a:xfrm>
          <a:prstGeom prst="rect">
            <a:avLst/>
          </a:prstGeom>
          <a:ln w="12700">
            <a:miter lim="400000"/>
          </a:ln>
        </p:spPr>
      </p:pic>
      <p:sp>
        <p:nvSpPr>
          <p:cNvPr id="168" name="Slide Number Placeholder 2"/>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1" grpId="1"/>
      <p:bldP build="whole" bldLvl="1" animBg="1" rev="0" advAuto="0" spid="166" grpId="2"/>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Title 1"/>
          <p:cNvSpPr txBox="1"/>
          <p:nvPr>
            <p:ph type="title"/>
          </p:nvPr>
        </p:nvSpPr>
        <p:spPr>
          <a:xfrm>
            <a:off x="228600" y="274637"/>
            <a:ext cx="8763000" cy="858480"/>
          </a:xfrm>
          <a:prstGeom prst="rect">
            <a:avLst/>
          </a:prstGeom>
        </p:spPr>
        <p:txBody>
          <a:bodyPr/>
          <a:lstStyle>
            <a:lvl1pPr>
              <a:defRPr b="1" sz="4000">
                <a:latin typeface="Calibri"/>
                <a:ea typeface="Calibri"/>
                <a:cs typeface="Calibri"/>
                <a:sym typeface="Calibri"/>
              </a:defRPr>
            </a:lvl1pPr>
          </a:lstStyle>
          <a:p>
            <a:pPr/>
            <a:r>
              <a:t>How Demand Shifts Affect the ER</a:t>
            </a:r>
          </a:p>
        </p:txBody>
      </p:sp>
      <p:pic>
        <p:nvPicPr>
          <p:cNvPr id="171" name="Picture 10" descr="Picture 10"/>
          <p:cNvPicPr>
            <a:picLocks noChangeAspect="1"/>
          </p:cNvPicPr>
          <p:nvPr/>
        </p:nvPicPr>
        <p:blipFill>
          <a:blip r:embed="rId2">
            <a:extLst/>
          </a:blip>
          <a:stretch>
            <a:fillRect/>
          </a:stretch>
        </p:blipFill>
        <p:spPr>
          <a:xfrm>
            <a:off x="4641398" y="2197212"/>
            <a:ext cx="208361" cy="3346848"/>
          </a:xfrm>
          <a:prstGeom prst="rect">
            <a:avLst/>
          </a:prstGeom>
          <a:ln w="12700">
            <a:miter lim="400000"/>
          </a:ln>
        </p:spPr>
      </p:pic>
      <p:grpSp>
        <p:nvGrpSpPr>
          <p:cNvPr id="175" name="Group 16"/>
          <p:cNvGrpSpPr/>
          <p:nvPr/>
        </p:nvGrpSpPr>
        <p:grpSpPr>
          <a:xfrm>
            <a:off x="2064367" y="2105875"/>
            <a:ext cx="4755812" cy="3740790"/>
            <a:chOff x="0" y="0"/>
            <a:chExt cx="4755810" cy="3740789"/>
          </a:xfrm>
        </p:grpSpPr>
        <p:pic>
          <p:nvPicPr>
            <p:cNvPr id="172" name="Picture 6" descr="Picture 6"/>
            <p:cNvPicPr>
              <a:picLocks noChangeAspect="1"/>
            </p:cNvPicPr>
            <p:nvPr/>
          </p:nvPicPr>
          <p:blipFill>
            <a:blip r:embed="rId3">
              <a:extLst/>
            </a:blip>
            <a:stretch>
              <a:fillRect/>
            </a:stretch>
          </p:blipFill>
          <p:spPr>
            <a:xfrm>
              <a:off x="259728" y="0"/>
              <a:ext cx="4473179" cy="3700464"/>
            </a:xfrm>
            <a:prstGeom prst="rect">
              <a:avLst/>
            </a:prstGeom>
            <a:ln w="12700" cap="flat">
              <a:noFill/>
              <a:miter lim="400000"/>
            </a:ln>
            <a:effectLst/>
          </p:spPr>
        </p:pic>
        <p:sp>
          <p:nvSpPr>
            <p:cNvPr id="173" name="TextBox 18"/>
            <p:cNvSpPr txBox="1"/>
            <p:nvPr/>
          </p:nvSpPr>
          <p:spPr>
            <a:xfrm>
              <a:off x="3907291" y="3207041"/>
              <a:ext cx="848520" cy="533749"/>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r">
                <a:defRPr b="1">
                  <a:latin typeface="Calibri"/>
                  <a:ea typeface="Calibri"/>
                  <a:cs typeface="Calibri"/>
                  <a:sym typeface="Calibri"/>
                </a:defRPr>
              </a:pPr>
              <a:r>
                <a:t>Quantity</a:t>
              </a:r>
            </a:p>
            <a:p>
              <a:pPr algn="r">
                <a:defRPr b="1">
                  <a:latin typeface="Calibri"/>
                  <a:ea typeface="Calibri"/>
                  <a:cs typeface="Calibri"/>
                  <a:sym typeface="Calibri"/>
                </a:defRPr>
              </a:pPr>
              <a:r>
                <a:t>(yuan)</a:t>
              </a:r>
            </a:p>
          </p:txBody>
        </p:sp>
        <p:sp>
          <p:nvSpPr>
            <p:cNvPr id="174" name="TextBox 19"/>
            <p:cNvSpPr txBox="1"/>
            <p:nvPr/>
          </p:nvSpPr>
          <p:spPr>
            <a:xfrm>
              <a:off x="0" y="0"/>
              <a:ext cx="1054558" cy="825848"/>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r">
                <a:defRPr b="1">
                  <a:latin typeface="Calibri"/>
                  <a:ea typeface="Calibri"/>
                  <a:cs typeface="Calibri"/>
                  <a:sym typeface="Calibri"/>
                </a:defRPr>
              </a:pPr>
              <a:r>
                <a:t>Price</a:t>
              </a:r>
            </a:p>
            <a:p>
              <a:pPr algn="r">
                <a:defRPr b="1">
                  <a:latin typeface="Calibri"/>
                  <a:ea typeface="Calibri"/>
                  <a:cs typeface="Calibri"/>
                  <a:sym typeface="Calibri"/>
                </a:defRPr>
              </a:pPr>
              <a:r>
                <a:t>(dollars per yuan)</a:t>
              </a:r>
            </a:p>
          </p:txBody>
        </p:sp>
      </p:grpSp>
      <p:grpSp>
        <p:nvGrpSpPr>
          <p:cNvPr id="178" name="Group 2"/>
          <p:cNvGrpSpPr/>
          <p:nvPr/>
        </p:nvGrpSpPr>
        <p:grpSpPr>
          <a:xfrm>
            <a:off x="2514600" y="2562734"/>
            <a:ext cx="3637385" cy="2562226"/>
            <a:chOff x="0" y="0"/>
            <a:chExt cx="3637384" cy="2562225"/>
          </a:xfrm>
        </p:grpSpPr>
        <p:pic>
          <p:nvPicPr>
            <p:cNvPr id="176" name="Picture 7" descr="Picture 7"/>
            <p:cNvPicPr>
              <a:picLocks noChangeAspect="1"/>
            </p:cNvPicPr>
            <p:nvPr/>
          </p:nvPicPr>
          <p:blipFill>
            <a:blip r:embed="rId4">
              <a:extLst/>
            </a:blip>
            <a:stretch>
              <a:fillRect/>
            </a:stretch>
          </p:blipFill>
          <p:spPr>
            <a:xfrm>
              <a:off x="60747" y="0"/>
              <a:ext cx="3576638" cy="2562225"/>
            </a:xfrm>
            <a:prstGeom prst="rect">
              <a:avLst/>
            </a:prstGeom>
            <a:ln w="12700" cap="flat">
              <a:noFill/>
              <a:miter lim="400000"/>
            </a:ln>
            <a:effectLst/>
          </p:spPr>
        </p:pic>
        <p:sp>
          <p:nvSpPr>
            <p:cNvPr id="177" name="TextBox 20"/>
            <p:cNvSpPr txBox="1"/>
            <p:nvPr/>
          </p:nvSpPr>
          <p:spPr>
            <a:xfrm>
              <a:off x="0" y="1095828"/>
              <a:ext cx="445511" cy="186557"/>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vl1pPr>
            </a:lstStyle>
            <a:p>
              <a:pPr/>
              <a:r>
                <a:t>$0.15</a:t>
              </a:r>
            </a:p>
          </p:txBody>
        </p:sp>
      </p:grpSp>
      <p:sp>
        <p:nvSpPr>
          <p:cNvPr id="179" name="Slide Number Placeholder 5"/>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4" presetID="22" grpId="2" fill="hold">
                                  <p:stCondLst>
                                    <p:cond delay="0"/>
                                  </p:stCondLst>
                                  <p:iterate type="el" backwards="0">
                                    <p:tmAbs val="0"/>
                                  </p:iterate>
                                  <p:childTnLst>
                                    <p:set>
                                      <p:cBhvr>
                                        <p:cTn id="10" fill="hold"/>
                                        <p:tgtEl>
                                          <p:spTgt spid="171"/>
                                        </p:tgtEl>
                                        <p:attrNameLst>
                                          <p:attrName>style.visibility</p:attrName>
                                        </p:attrNameLst>
                                      </p:cBhvr>
                                      <p:to>
                                        <p:strVal val="visible"/>
                                      </p:to>
                                    </p:set>
                                    <p:animEffect filter="wipe(down)" transition="in">
                                      <p:cBhvr>
                                        <p:cTn id="11"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1" grpId="2"/>
      <p:bldP build="whole" bldLvl="1" animBg="1" rev="0" advAuto="0" spid="178"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Title 3"/>
          <p:cNvSpPr txBox="1"/>
          <p:nvPr>
            <p:ph type="title"/>
          </p:nvPr>
        </p:nvSpPr>
        <p:spPr>
          <a:xfrm>
            <a:off x="457200" y="274638"/>
            <a:ext cx="8229600" cy="944563"/>
          </a:xfrm>
          <a:prstGeom prst="rect">
            <a:avLst/>
          </a:prstGeom>
        </p:spPr>
        <p:txBody>
          <a:bodyPr/>
          <a:lstStyle>
            <a:lvl1pPr>
              <a:defRPr b="1" sz="4000">
                <a:latin typeface="Calibri"/>
                <a:ea typeface="Calibri"/>
                <a:cs typeface="Calibri"/>
                <a:sym typeface="Calibri"/>
              </a:defRPr>
            </a:lvl1pPr>
          </a:lstStyle>
          <a:p>
            <a:pPr/>
            <a:r>
              <a:t>Supply of Foreign Currency</a:t>
            </a:r>
          </a:p>
        </p:txBody>
      </p:sp>
      <p:sp>
        <p:nvSpPr>
          <p:cNvPr id="182" name="Text Placeholder 2"/>
          <p:cNvSpPr txBox="1"/>
          <p:nvPr>
            <p:ph type="body" idx="1"/>
          </p:nvPr>
        </p:nvSpPr>
        <p:spPr>
          <a:xfrm>
            <a:off x="628650" y="1523999"/>
            <a:ext cx="7886700" cy="5059364"/>
          </a:xfrm>
          <a:prstGeom prst="rect">
            <a:avLst/>
          </a:prstGeom>
        </p:spPr>
        <p:txBody>
          <a:bodyPr/>
          <a:lstStyle/>
          <a:p>
            <a:pPr>
              <a:spcBef>
                <a:spcPts val="1300"/>
              </a:spcBef>
              <a:defRPr>
                <a:latin typeface="Times New Roman"/>
                <a:ea typeface="Times New Roman"/>
                <a:cs typeface="Times New Roman"/>
                <a:sym typeface="Times New Roman"/>
              </a:defRPr>
            </a:pPr>
            <a:r>
              <a:t>The government controls the money supply.</a:t>
            </a:r>
          </a:p>
          <a:p>
            <a:pPr>
              <a:spcBef>
                <a:spcPts val="1300"/>
              </a:spcBef>
              <a:defRPr>
                <a:latin typeface="Times New Roman"/>
                <a:ea typeface="Times New Roman"/>
                <a:cs typeface="Times New Roman"/>
                <a:sym typeface="Times New Roman"/>
              </a:defRPr>
            </a:pPr>
            <a:r>
              <a:t>From a market standpoint, there is a fixed amount of fiat currency at any one time.</a:t>
            </a:r>
          </a:p>
          <a:p>
            <a:pPr indent="-171450">
              <a:spcBef>
                <a:spcPts val="1300"/>
              </a:spcBef>
              <a:defRPr>
                <a:latin typeface="Times New Roman"/>
                <a:ea typeface="Times New Roman"/>
                <a:cs typeface="Times New Roman"/>
                <a:sym typeface="Times New Roman"/>
              </a:defRPr>
            </a:pPr>
            <a:r>
              <a:t> Vertical supply curve.</a:t>
            </a:r>
          </a:p>
          <a:p>
            <a:pPr indent="-171450">
              <a:spcBef>
                <a:spcPts val="1300"/>
              </a:spcBef>
              <a:defRPr>
                <a:latin typeface="Times New Roman"/>
                <a:ea typeface="Times New Roman"/>
                <a:cs typeface="Times New Roman"/>
                <a:sym typeface="Times New Roman"/>
              </a:defRPr>
            </a:pPr>
            <a:r>
              <a:t>Curve can shift with increases or decreases in the money supply.</a:t>
            </a:r>
          </a:p>
        </p:txBody>
      </p:sp>
      <p:pic>
        <p:nvPicPr>
          <p:cNvPr id="183" name="Picture Placeholder 7" descr="Picture Placeholder 7"/>
          <p:cNvPicPr>
            <a:picLocks noChangeAspect="1"/>
          </p:cNvPicPr>
          <p:nvPr/>
        </p:nvPicPr>
        <p:blipFill>
          <a:blip r:embed="rId2">
            <a:extLst/>
          </a:blip>
          <a:stretch>
            <a:fillRect/>
          </a:stretch>
        </p:blipFill>
        <p:spPr>
          <a:xfrm>
            <a:off x="4760000" y="4724400"/>
            <a:ext cx="3760431" cy="1738221"/>
          </a:xfrm>
          <a:prstGeom prst="rect">
            <a:avLst/>
          </a:prstGeom>
          <a:ln w="12700">
            <a:miter lim="400000"/>
          </a:ln>
        </p:spPr>
      </p:pic>
      <p:sp>
        <p:nvSpPr>
          <p:cNvPr id="184" name="Slide Number Placeholder 1"/>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182">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2"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Title 1"/>
          <p:cNvSpPr txBox="1"/>
          <p:nvPr>
            <p:ph type="title"/>
          </p:nvPr>
        </p:nvSpPr>
        <p:spPr>
          <a:xfrm>
            <a:off x="152400" y="274638"/>
            <a:ext cx="8763000" cy="778253"/>
          </a:xfrm>
          <a:prstGeom prst="rect">
            <a:avLst/>
          </a:prstGeom>
        </p:spPr>
        <p:txBody>
          <a:bodyPr/>
          <a:lstStyle>
            <a:lvl1pPr>
              <a:defRPr b="1" sz="4000">
                <a:latin typeface="Calibri"/>
                <a:ea typeface="Calibri"/>
                <a:cs typeface="Calibri"/>
                <a:sym typeface="Calibri"/>
              </a:defRPr>
            </a:lvl1pPr>
          </a:lstStyle>
          <a:p>
            <a:pPr/>
            <a:r>
              <a:t>Shifts in the Supply of Foreign Currency</a:t>
            </a:r>
          </a:p>
        </p:txBody>
      </p:sp>
      <p:pic>
        <p:nvPicPr>
          <p:cNvPr id="187" name="Picture 5" descr="Picture 5"/>
          <p:cNvPicPr>
            <a:picLocks noChangeAspect="1"/>
          </p:cNvPicPr>
          <p:nvPr/>
        </p:nvPicPr>
        <p:blipFill>
          <a:blip r:embed="rId2">
            <a:extLst/>
          </a:blip>
          <a:stretch>
            <a:fillRect/>
          </a:stretch>
        </p:blipFill>
        <p:spPr>
          <a:xfrm>
            <a:off x="4461755" y="2464616"/>
            <a:ext cx="247651" cy="2933701"/>
          </a:xfrm>
          <a:prstGeom prst="rect">
            <a:avLst/>
          </a:prstGeom>
          <a:ln w="12700">
            <a:miter lim="400000"/>
          </a:ln>
        </p:spPr>
      </p:pic>
      <p:pic>
        <p:nvPicPr>
          <p:cNvPr id="188" name="Picture 7" descr="Picture 7"/>
          <p:cNvPicPr>
            <a:picLocks noChangeAspect="1"/>
          </p:cNvPicPr>
          <p:nvPr/>
        </p:nvPicPr>
        <p:blipFill>
          <a:blip r:embed="rId3">
            <a:extLst/>
          </a:blip>
          <a:stretch>
            <a:fillRect/>
          </a:stretch>
        </p:blipFill>
        <p:spPr>
          <a:xfrm>
            <a:off x="4556721" y="3862764"/>
            <a:ext cx="342901" cy="123826"/>
          </a:xfrm>
          <a:prstGeom prst="rect">
            <a:avLst/>
          </a:prstGeom>
          <a:ln w="12700">
            <a:miter lim="400000"/>
          </a:ln>
        </p:spPr>
      </p:pic>
      <p:pic>
        <p:nvPicPr>
          <p:cNvPr id="189" name="Picture 9" descr="Picture 9"/>
          <p:cNvPicPr>
            <a:picLocks noChangeAspect="1"/>
          </p:cNvPicPr>
          <p:nvPr/>
        </p:nvPicPr>
        <p:blipFill>
          <a:blip r:embed="rId4">
            <a:extLst/>
          </a:blip>
          <a:stretch>
            <a:fillRect/>
          </a:stretch>
        </p:blipFill>
        <p:spPr>
          <a:xfrm>
            <a:off x="4957431" y="2464616"/>
            <a:ext cx="247651" cy="2933701"/>
          </a:xfrm>
          <a:prstGeom prst="rect">
            <a:avLst/>
          </a:prstGeom>
          <a:ln w="12700">
            <a:miter lim="400000"/>
          </a:ln>
        </p:spPr>
      </p:pic>
      <p:pic>
        <p:nvPicPr>
          <p:cNvPr id="190" name="Picture 12" descr="Picture 12"/>
          <p:cNvPicPr>
            <a:picLocks noChangeAspect="1"/>
          </p:cNvPicPr>
          <p:nvPr/>
        </p:nvPicPr>
        <p:blipFill>
          <a:blip r:embed="rId5">
            <a:extLst/>
          </a:blip>
          <a:stretch>
            <a:fillRect/>
          </a:stretch>
        </p:blipFill>
        <p:spPr>
          <a:xfrm>
            <a:off x="4074626" y="4188688"/>
            <a:ext cx="342901" cy="123826"/>
          </a:xfrm>
          <a:prstGeom prst="rect">
            <a:avLst/>
          </a:prstGeom>
          <a:ln w="12700">
            <a:miter lim="400000"/>
          </a:ln>
        </p:spPr>
      </p:pic>
      <p:pic>
        <p:nvPicPr>
          <p:cNvPr id="191" name="Picture 15" descr="Picture 15"/>
          <p:cNvPicPr>
            <a:picLocks noChangeAspect="1"/>
          </p:cNvPicPr>
          <p:nvPr/>
        </p:nvPicPr>
        <p:blipFill>
          <a:blip r:embed="rId6">
            <a:extLst/>
          </a:blip>
          <a:stretch>
            <a:fillRect/>
          </a:stretch>
        </p:blipFill>
        <p:spPr>
          <a:xfrm>
            <a:off x="3974896" y="2464617"/>
            <a:ext cx="257176" cy="2933701"/>
          </a:xfrm>
          <a:prstGeom prst="rect">
            <a:avLst/>
          </a:prstGeom>
          <a:ln w="12700">
            <a:miter lim="400000"/>
          </a:ln>
        </p:spPr>
      </p:pic>
      <p:pic>
        <p:nvPicPr>
          <p:cNvPr id="192" name="Picture 3" descr="Picture 3"/>
          <p:cNvPicPr>
            <a:picLocks noChangeAspect="1"/>
          </p:cNvPicPr>
          <p:nvPr/>
        </p:nvPicPr>
        <p:blipFill>
          <a:blip r:embed="rId7">
            <a:extLst/>
          </a:blip>
          <a:stretch>
            <a:fillRect/>
          </a:stretch>
        </p:blipFill>
        <p:spPr>
          <a:xfrm>
            <a:off x="2143125" y="2029107"/>
            <a:ext cx="4857750" cy="3886201"/>
          </a:xfrm>
          <a:prstGeom prst="rect">
            <a:avLst/>
          </a:prstGeom>
          <a:ln w="12700">
            <a:miter lim="400000"/>
          </a:ln>
        </p:spPr>
      </p:pic>
      <p:sp>
        <p:nvSpPr>
          <p:cNvPr id="193" name="Slide Number Placeholder 2"/>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187"/>
                                        </p:tgtEl>
                                        <p:attrNameLst>
                                          <p:attrName>style.visibility</p:attrName>
                                        </p:attrNameLst>
                                      </p:cBhvr>
                                      <p:to>
                                        <p:strVal val="visible"/>
                                      </p:to>
                                    </p:set>
                                    <p:animEffect filter="wipe(down)" transition="in">
                                      <p:cBhvr>
                                        <p:cTn id="7" dur="500"/>
                                        <p:tgtEl>
                                          <p:spTgt spid="18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188"/>
                                        </p:tgtEl>
                                        <p:attrNameLst>
                                          <p:attrName>style.visibility</p:attrName>
                                        </p:attrNameLst>
                                      </p:cBhvr>
                                      <p:to>
                                        <p:strVal val="visible"/>
                                      </p:to>
                                    </p:set>
                                    <p:animEffect filter="wipe(left)" transition="in">
                                      <p:cBhvr>
                                        <p:cTn id="12" dur="500"/>
                                        <p:tgtEl>
                                          <p:spTgt spid="188"/>
                                        </p:tgtEl>
                                      </p:cBhvr>
                                    </p:animEffect>
                                  </p:childTnLst>
                                </p:cTn>
                              </p:par>
                            </p:childTnLst>
                          </p:cTn>
                        </p:par>
                        <p:par>
                          <p:cTn id="13" fill="hold">
                            <p:stCondLst>
                              <p:cond delay="500"/>
                            </p:stCondLst>
                            <p:childTnLst>
                              <p:par>
                                <p:cTn id="14" presetClass="entr" nodeType="afterEffect" presetSubtype="4" presetID="22" grpId="3" fill="hold">
                                  <p:stCondLst>
                                    <p:cond delay="0"/>
                                  </p:stCondLst>
                                  <p:iterate type="el" backwards="0">
                                    <p:tmAbs val="0"/>
                                  </p:iterate>
                                  <p:childTnLst>
                                    <p:set>
                                      <p:cBhvr>
                                        <p:cTn id="15" fill="hold"/>
                                        <p:tgtEl>
                                          <p:spTgt spid="189"/>
                                        </p:tgtEl>
                                        <p:attrNameLst>
                                          <p:attrName>style.visibility</p:attrName>
                                        </p:attrNameLst>
                                      </p:cBhvr>
                                      <p:to>
                                        <p:strVal val="visible"/>
                                      </p:to>
                                    </p:set>
                                    <p:animEffect filter="wipe(down)" transition="in">
                                      <p:cBhvr>
                                        <p:cTn id="16" dur="500"/>
                                        <p:tgtEl>
                                          <p:spTgt spid="189"/>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2" presetID="22" grpId="4" fill="hold">
                                  <p:stCondLst>
                                    <p:cond delay="0"/>
                                  </p:stCondLst>
                                  <p:iterate type="el" backwards="0">
                                    <p:tmAbs val="0"/>
                                  </p:iterate>
                                  <p:childTnLst>
                                    <p:set>
                                      <p:cBhvr>
                                        <p:cTn id="20" fill="hold"/>
                                        <p:tgtEl>
                                          <p:spTgt spid="190"/>
                                        </p:tgtEl>
                                        <p:attrNameLst>
                                          <p:attrName>style.visibility</p:attrName>
                                        </p:attrNameLst>
                                      </p:cBhvr>
                                      <p:to>
                                        <p:strVal val="visible"/>
                                      </p:to>
                                    </p:set>
                                    <p:animEffect filter="wipe(right)" transition="in">
                                      <p:cBhvr>
                                        <p:cTn id="21" dur="500"/>
                                        <p:tgtEl>
                                          <p:spTgt spid="190"/>
                                        </p:tgtEl>
                                      </p:cBhvr>
                                    </p:animEffect>
                                  </p:childTnLst>
                                </p:cTn>
                              </p:par>
                            </p:childTnLst>
                          </p:cTn>
                        </p:par>
                        <p:par>
                          <p:cTn id="22" fill="hold">
                            <p:stCondLst>
                              <p:cond delay="500"/>
                            </p:stCondLst>
                            <p:childTnLst>
                              <p:par>
                                <p:cTn id="23" presetClass="entr" nodeType="afterEffect" presetSubtype="4" presetID="22" grpId="5" fill="hold">
                                  <p:stCondLst>
                                    <p:cond delay="0"/>
                                  </p:stCondLst>
                                  <p:iterate type="el" backwards="0">
                                    <p:tmAbs val="0"/>
                                  </p:iterate>
                                  <p:childTnLst>
                                    <p:set>
                                      <p:cBhvr>
                                        <p:cTn id="24" fill="hold"/>
                                        <p:tgtEl>
                                          <p:spTgt spid="191"/>
                                        </p:tgtEl>
                                        <p:attrNameLst>
                                          <p:attrName>style.visibility</p:attrName>
                                        </p:attrNameLst>
                                      </p:cBhvr>
                                      <p:to>
                                        <p:strVal val="visible"/>
                                      </p:to>
                                    </p:set>
                                    <p:animEffect filter="wipe(down)" transition="in">
                                      <p:cBhvr>
                                        <p:cTn id="25" dur="5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0" grpId="4"/>
      <p:bldP build="whole" bldLvl="1" animBg="1" rev="0" advAuto="0" spid="189" grpId="3"/>
      <p:bldP build="whole" bldLvl="1" animBg="1" rev="0" advAuto="0" spid="191" grpId="5"/>
      <p:bldP build="whole" bldLvl="1" animBg="1" rev="0" advAuto="0" spid="187" grpId="1"/>
      <p:bldP build="whole" bldLvl="1" animBg="1" rev="0" advAuto="0" spid="188" grpId="2"/>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Title 1"/>
          <p:cNvSpPr txBox="1"/>
          <p:nvPr>
            <p:ph type="title"/>
          </p:nvPr>
        </p:nvSpPr>
        <p:spPr>
          <a:xfrm>
            <a:off x="457200" y="274638"/>
            <a:ext cx="8229600" cy="868363"/>
          </a:xfrm>
          <a:prstGeom prst="rect">
            <a:avLst/>
          </a:prstGeom>
        </p:spPr>
        <p:txBody>
          <a:bodyPr/>
          <a:lstStyle>
            <a:lvl1pPr>
              <a:defRPr b="1" sz="4000">
                <a:latin typeface="Calibri"/>
                <a:ea typeface="Calibri"/>
                <a:cs typeface="Calibri"/>
                <a:sym typeface="Calibri"/>
              </a:defRPr>
            </a:lvl1pPr>
          </a:lstStyle>
          <a:p>
            <a:pPr/>
            <a:r>
              <a:t>How Supply Shifts Affect the ER</a:t>
            </a:r>
          </a:p>
        </p:txBody>
      </p:sp>
      <p:pic>
        <p:nvPicPr>
          <p:cNvPr id="196" name="Picture 6" descr="Picture 6"/>
          <p:cNvPicPr>
            <a:picLocks noChangeAspect="1"/>
          </p:cNvPicPr>
          <p:nvPr/>
        </p:nvPicPr>
        <p:blipFill>
          <a:blip r:embed="rId2">
            <a:extLst/>
          </a:blip>
          <a:stretch>
            <a:fillRect/>
          </a:stretch>
        </p:blipFill>
        <p:spPr>
          <a:xfrm>
            <a:off x="2209800" y="2073218"/>
            <a:ext cx="4473179" cy="3700463"/>
          </a:xfrm>
          <a:prstGeom prst="rect">
            <a:avLst/>
          </a:prstGeom>
          <a:ln w="12700">
            <a:miter lim="400000"/>
          </a:ln>
        </p:spPr>
      </p:pic>
      <p:pic>
        <p:nvPicPr>
          <p:cNvPr id="197" name="Picture 9" descr="Picture 9"/>
          <p:cNvPicPr>
            <a:picLocks noChangeAspect="1"/>
          </p:cNvPicPr>
          <p:nvPr/>
        </p:nvPicPr>
        <p:blipFill>
          <a:blip r:embed="rId3">
            <a:extLst/>
          </a:blip>
          <a:stretch>
            <a:fillRect/>
          </a:stretch>
        </p:blipFill>
        <p:spPr>
          <a:xfrm>
            <a:off x="4519614" y="2181565"/>
            <a:ext cx="303611" cy="3325417"/>
          </a:xfrm>
          <a:prstGeom prst="rect">
            <a:avLst/>
          </a:prstGeom>
          <a:ln w="12700">
            <a:miter lim="400000"/>
          </a:ln>
        </p:spPr>
      </p:pic>
      <p:sp>
        <p:nvSpPr>
          <p:cNvPr id="198" name="TextBox 12"/>
          <p:cNvSpPr txBox="1"/>
          <p:nvPr/>
        </p:nvSpPr>
        <p:spPr>
          <a:xfrm>
            <a:off x="5834460" y="5270046"/>
            <a:ext cx="848520" cy="53374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p>
            <a:pPr algn="r">
              <a:defRPr b="1">
                <a:latin typeface="Calibri"/>
                <a:ea typeface="Calibri"/>
                <a:cs typeface="Calibri"/>
                <a:sym typeface="Calibri"/>
              </a:defRPr>
            </a:pPr>
            <a:r>
              <a:t>Quantity</a:t>
            </a:r>
          </a:p>
          <a:p>
            <a:pPr algn="r">
              <a:defRPr b="1">
                <a:latin typeface="Calibri"/>
                <a:ea typeface="Calibri"/>
                <a:cs typeface="Calibri"/>
                <a:sym typeface="Calibri"/>
              </a:defRPr>
            </a:pPr>
            <a:r>
              <a:t>(yuan)</a:t>
            </a:r>
          </a:p>
        </p:txBody>
      </p:sp>
      <p:grpSp>
        <p:nvGrpSpPr>
          <p:cNvPr id="201" name="Group 2"/>
          <p:cNvGrpSpPr/>
          <p:nvPr/>
        </p:nvGrpSpPr>
        <p:grpSpPr>
          <a:xfrm>
            <a:off x="2438400" y="2449455"/>
            <a:ext cx="3562351" cy="2552701"/>
            <a:chOff x="0" y="0"/>
            <a:chExt cx="3562349" cy="2552700"/>
          </a:xfrm>
        </p:grpSpPr>
        <p:pic>
          <p:nvPicPr>
            <p:cNvPr id="199" name="Picture 8" descr="Picture 8"/>
            <p:cNvPicPr>
              <a:picLocks noChangeAspect="1"/>
            </p:cNvPicPr>
            <p:nvPr/>
          </p:nvPicPr>
          <p:blipFill>
            <a:blip r:embed="rId4">
              <a:extLst/>
            </a:blip>
            <a:stretch>
              <a:fillRect/>
            </a:stretch>
          </p:blipFill>
          <p:spPr>
            <a:xfrm>
              <a:off x="26193" y="0"/>
              <a:ext cx="3536157" cy="2552700"/>
            </a:xfrm>
            <a:prstGeom prst="rect">
              <a:avLst/>
            </a:prstGeom>
            <a:ln w="12700" cap="flat">
              <a:noFill/>
              <a:miter lim="400000"/>
            </a:ln>
            <a:effectLst/>
          </p:spPr>
        </p:pic>
        <p:sp>
          <p:nvSpPr>
            <p:cNvPr id="200" name="TextBox 13"/>
            <p:cNvSpPr txBox="1"/>
            <p:nvPr/>
          </p:nvSpPr>
          <p:spPr>
            <a:xfrm>
              <a:off x="0" y="1090983"/>
              <a:ext cx="445511" cy="186557"/>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vl1pPr>
            </a:lstStyle>
            <a:p>
              <a:pPr/>
              <a:r>
                <a:t>$0.15</a:t>
              </a:r>
            </a:p>
          </p:txBody>
        </p:sp>
      </p:grpSp>
      <p:sp>
        <p:nvSpPr>
          <p:cNvPr id="202" name="Slide Number Placeholder 3"/>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1" grpId="2"/>
      <p:bldP build="whole" bldLvl="1" animBg="1" rev="0" advAuto="0" spid="197"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Title 1"/>
          <p:cNvSpPr txBox="1"/>
          <p:nvPr>
            <p:ph type="title"/>
          </p:nvPr>
        </p:nvSpPr>
        <p:spPr>
          <a:xfrm>
            <a:off x="457200" y="274638"/>
            <a:ext cx="8229600" cy="792163"/>
          </a:xfrm>
          <a:prstGeom prst="rect">
            <a:avLst/>
          </a:prstGeom>
        </p:spPr>
        <p:txBody>
          <a:bodyPr/>
          <a:lstStyle>
            <a:lvl1pPr>
              <a:defRPr b="1" sz="4000">
                <a:latin typeface="Calibri"/>
                <a:ea typeface="Calibri"/>
                <a:cs typeface="Calibri"/>
                <a:sym typeface="Calibri"/>
              </a:defRPr>
            </a:lvl1pPr>
          </a:lstStyle>
          <a:p>
            <a:pPr/>
            <a:r>
              <a:t>Changes in Supply </a:t>
            </a:r>
          </a:p>
        </p:txBody>
      </p:sp>
      <p:sp>
        <p:nvSpPr>
          <p:cNvPr id="205" name="Content Placeholder 2"/>
          <p:cNvSpPr txBox="1"/>
          <p:nvPr>
            <p:ph type="body" idx="1"/>
          </p:nvPr>
        </p:nvSpPr>
        <p:spPr>
          <a:xfrm>
            <a:off x="533400" y="1371599"/>
            <a:ext cx="8058150" cy="5334001"/>
          </a:xfrm>
          <a:prstGeom prst="rect">
            <a:avLst/>
          </a:prstGeom>
        </p:spPr>
        <p:txBody>
          <a:bodyPr/>
          <a:lstStyle/>
          <a:p>
            <a:pPr>
              <a:spcBef>
                <a:spcPts val="1300"/>
              </a:spcBef>
              <a:defRPr>
                <a:solidFill>
                  <a:schemeClr val="accent2"/>
                </a:solidFill>
                <a:latin typeface="Times New Roman"/>
                <a:ea typeface="Times New Roman"/>
                <a:cs typeface="Times New Roman"/>
                <a:sym typeface="Times New Roman"/>
              </a:defRPr>
            </a:pPr>
            <a:r>
              <a:t>Exchange rate manipulation</a:t>
            </a:r>
            <a:r>
              <a:rPr>
                <a:solidFill>
                  <a:srgbClr val="000000"/>
                </a:solidFill>
              </a:rPr>
              <a:t>: When a national government intentionally adjusts its money supply to affect the exchange rate of its currency.</a:t>
            </a:r>
          </a:p>
          <a:p>
            <a:pPr>
              <a:spcBef>
                <a:spcPts val="1300"/>
              </a:spcBef>
              <a:defRPr>
                <a:latin typeface="Times New Roman"/>
                <a:ea typeface="Times New Roman"/>
                <a:cs typeface="Times New Roman"/>
                <a:sym typeface="Times New Roman"/>
              </a:defRPr>
            </a:pPr>
            <a:r>
              <a:t>Why devalue your own currency?</a:t>
            </a:r>
          </a:p>
          <a:p>
            <a:pPr lvl="1" marL="342900" indent="-171450">
              <a:spcBef>
                <a:spcPts val="1300"/>
              </a:spcBef>
              <a:defRPr sz="2800">
                <a:latin typeface="Times New Roman"/>
                <a:ea typeface="Times New Roman"/>
                <a:cs typeface="Times New Roman"/>
                <a:sym typeface="Times New Roman"/>
              </a:defRPr>
            </a:pPr>
            <a:r>
              <a:t>Lowering the exchange rates makes your exports more attractive &amp; affordable.</a:t>
            </a:r>
          </a:p>
          <a:p>
            <a:pPr lvl="1" marL="342900" indent="-171450">
              <a:spcBef>
                <a:spcPts val="1300"/>
              </a:spcBef>
              <a:defRPr sz="2800">
                <a:latin typeface="Times New Roman"/>
                <a:ea typeface="Times New Roman"/>
                <a:cs typeface="Times New Roman"/>
                <a:sym typeface="Times New Roman"/>
              </a:defRPr>
            </a:pPr>
            <a:r>
              <a:t>Boosts production by shifting AD to the right through increased exports.</a:t>
            </a:r>
          </a:p>
          <a:p>
            <a:pPr lvl="1" marL="342900" indent="-171450">
              <a:spcBef>
                <a:spcPts val="1300"/>
              </a:spcBef>
              <a:defRPr sz="2800">
                <a:latin typeface="Times New Roman"/>
                <a:ea typeface="Times New Roman"/>
                <a:cs typeface="Times New Roman"/>
                <a:sym typeface="Times New Roman"/>
              </a:defRPr>
            </a:pPr>
            <a:r>
              <a:t>No long-term shift in LRAS, just higher inflation.</a:t>
            </a:r>
          </a:p>
        </p:txBody>
      </p:sp>
      <p:sp>
        <p:nvSpPr>
          <p:cNvPr id="206" name="Slide Number Placeholder 3"/>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20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205">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5"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Title 4"/>
          <p:cNvSpPr txBox="1"/>
          <p:nvPr>
            <p:ph type="title"/>
          </p:nvPr>
        </p:nvSpPr>
        <p:spPr>
          <a:prstGeom prst="rect">
            <a:avLst/>
          </a:prstGeom>
        </p:spPr>
        <p:txBody>
          <a:bodyPr/>
          <a:lstStyle/>
          <a:p>
            <a:pPr defTabSz="859536">
              <a:defRPr b="1" sz="3759">
                <a:latin typeface="Calibri"/>
                <a:ea typeface="Calibri"/>
                <a:cs typeface="Calibri"/>
                <a:sym typeface="Calibri"/>
              </a:defRPr>
            </a:pPr>
            <a:r>
              <a:t>Increase in China’s AD from</a:t>
            </a:r>
            <a:br/>
            <a:r>
              <a:t>Yuan Depreciation</a:t>
            </a:r>
          </a:p>
        </p:txBody>
      </p:sp>
      <p:pic>
        <p:nvPicPr>
          <p:cNvPr id="209" name="Picture 10" descr="Picture 10"/>
          <p:cNvPicPr>
            <a:picLocks noChangeAspect="1"/>
          </p:cNvPicPr>
          <p:nvPr/>
        </p:nvPicPr>
        <p:blipFill>
          <a:blip r:embed="rId2">
            <a:extLst/>
          </a:blip>
          <a:stretch>
            <a:fillRect/>
          </a:stretch>
        </p:blipFill>
        <p:spPr>
          <a:xfrm>
            <a:off x="5063728" y="2422407"/>
            <a:ext cx="270273" cy="3234931"/>
          </a:xfrm>
          <a:prstGeom prst="rect">
            <a:avLst/>
          </a:prstGeom>
          <a:ln w="12700">
            <a:miter lim="400000"/>
          </a:ln>
        </p:spPr>
      </p:pic>
      <p:pic>
        <p:nvPicPr>
          <p:cNvPr id="210" name="Picture 11" descr="Picture 11"/>
          <p:cNvPicPr>
            <a:picLocks noChangeAspect="1"/>
          </p:cNvPicPr>
          <p:nvPr/>
        </p:nvPicPr>
        <p:blipFill>
          <a:blip r:embed="rId3">
            <a:extLst/>
          </a:blip>
          <a:stretch>
            <a:fillRect/>
          </a:stretch>
        </p:blipFill>
        <p:spPr>
          <a:xfrm>
            <a:off x="3352800" y="2868894"/>
            <a:ext cx="3219450" cy="2359820"/>
          </a:xfrm>
          <a:prstGeom prst="rect">
            <a:avLst/>
          </a:prstGeom>
          <a:ln w="12700">
            <a:miter lim="400000"/>
          </a:ln>
        </p:spPr>
      </p:pic>
      <p:grpSp>
        <p:nvGrpSpPr>
          <p:cNvPr id="213" name="Group 2"/>
          <p:cNvGrpSpPr/>
          <p:nvPr/>
        </p:nvGrpSpPr>
        <p:grpSpPr>
          <a:xfrm>
            <a:off x="3200568" y="2024741"/>
            <a:ext cx="4876632" cy="3913328"/>
            <a:chOff x="0" y="0"/>
            <a:chExt cx="4876630" cy="3913327"/>
          </a:xfrm>
        </p:grpSpPr>
        <p:pic>
          <p:nvPicPr>
            <p:cNvPr id="211" name="Picture 6" descr="Picture 6"/>
            <p:cNvPicPr>
              <a:picLocks noChangeAspect="1"/>
            </p:cNvPicPr>
            <p:nvPr/>
          </p:nvPicPr>
          <p:blipFill>
            <a:blip r:embed="rId4">
              <a:extLst/>
            </a:blip>
            <a:stretch>
              <a:fillRect/>
            </a:stretch>
          </p:blipFill>
          <p:spPr>
            <a:xfrm>
              <a:off x="0" y="0"/>
              <a:ext cx="4844654" cy="3812380"/>
            </a:xfrm>
            <a:prstGeom prst="rect">
              <a:avLst/>
            </a:prstGeom>
            <a:ln w="12700" cap="flat">
              <a:noFill/>
              <a:miter lim="400000"/>
            </a:ln>
            <a:effectLst/>
          </p:spPr>
        </p:pic>
        <p:sp>
          <p:nvSpPr>
            <p:cNvPr id="212" name="TextBox 1"/>
            <p:cNvSpPr txBox="1"/>
            <p:nvPr/>
          </p:nvSpPr>
          <p:spPr>
            <a:xfrm>
              <a:off x="3645787" y="3474523"/>
              <a:ext cx="1230844" cy="438805"/>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lgn="r">
                <a:defRPr b="1" sz="1200">
                  <a:latin typeface="Calibri"/>
                  <a:ea typeface="Calibri"/>
                  <a:cs typeface="Calibri"/>
                  <a:sym typeface="Calibri"/>
                </a:defRPr>
              </a:pPr>
              <a:r>
                <a:t>Real GDP in China</a:t>
              </a:r>
            </a:p>
            <a:p>
              <a:pPr algn="r">
                <a:defRPr b="1" sz="1200">
                  <a:latin typeface="Calibri"/>
                  <a:ea typeface="Calibri"/>
                  <a:cs typeface="Calibri"/>
                  <a:sym typeface="Calibri"/>
                </a:defRPr>
              </a:pPr>
              <a:r>
                <a:t>(Y)</a:t>
              </a:r>
            </a:p>
          </p:txBody>
        </p:sp>
      </p:grpSp>
      <p:sp>
        <p:nvSpPr>
          <p:cNvPr id="214" name="Slide Number Placeholder 3"/>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209"/>
                                        </p:tgtEl>
                                        <p:attrNameLst>
                                          <p:attrName>style.visibility</p:attrName>
                                        </p:attrNameLst>
                                      </p:cBhvr>
                                      <p:to>
                                        <p:strVal val="visible"/>
                                      </p:to>
                                    </p:set>
                                    <p:animEffect filter="wipe(down)" transition="in">
                                      <p:cBhvr>
                                        <p:cTn id="7" dur="1000"/>
                                        <p:tgtEl>
                                          <p:spTgt spid="20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210"/>
                                        </p:tgtEl>
                                        <p:attrNameLst>
                                          <p:attrName>style.visibility</p:attrName>
                                        </p:attrNameLst>
                                      </p:cBhvr>
                                      <p:to>
                                        <p:strVal val="visible"/>
                                      </p:to>
                                    </p:set>
                                    <p:animEffect filter="wipe(left)" transition="in">
                                      <p:cBhvr>
                                        <p:cTn id="12"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9" grpId="1"/>
      <p:bldP build="whole" bldLvl="1" animBg="1" rev="0" advAuto="0" spid="210" grpId="2"/>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Title 1"/>
          <p:cNvSpPr txBox="1"/>
          <p:nvPr>
            <p:ph type="title"/>
          </p:nvPr>
        </p:nvSpPr>
        <p:spPr>
          <a:xfrm>
            <a:off x="457200" y="304800"/>
            <a:ext cx="8229600" cy="838201"/>
          </a:xfrm>
          <a:prstGeom prst="rect">
            <a:avLst/>
          </a:prstGeom>
        </p:spPr>
        <p:txBody>
          <a:bodyPr/>
          <a:lstStyle>
            <a:lvl1pPr>
              <a:defRPr b="1" sz="3600">
                <a:latin typeface="Calibri"/>
                <a:ea typeface="Calibri"/>
                <a:cs typeface="Calibri"/>
                <a:sym typeface="Calibri"/>
              </a:defRPr>
            </a:lvl1pPr>
          </a:lstStyle>
          <a:p>
            <a:pPr/>
            <a:r>
              <a:t>Big Questions</a:t>
            </a:r>
          </a:p>
        </p:txBody>
      </p:sp>
      <p:sp>
        <p:nvSpPr>
          <p:cNvPr id="108" name="Content Placeholder 2"/>
          <p:cNvSpPr txBox="1"/>
          <p:nvPr>
            <p:ph type="body" idx="1"/>
          </p:nvPr>
        </p:nvSpPr>
        <p:spPr>
          <a:xfrm>
            <a:off x="457200" y="1447800"/>
            <a:ext cx="8229600" cy="4876800"/>
          </a:xfrm>
          <a:prstGeom prst="rect">
            <a:avLst/>
          </a:prstGeom>
        </p:spPr>
        <p:txBody>
          <a:bodyPr/>
          <a:lstStyle/>
          <a:p>
            <a:pPr marL="514350" indent="-514350">
              <a:buFontTx/>
              <a:buAutoNum type="arabicPeriod" startAt="1"/>
              <a:defRPr>
                <a:latin typeface="Times New Roman"/>
                <a:ea typeface="Times New Roman"/>
                <a:cs typeface="Times New Roman"/>
                <a:sym typeface="Times New Roman"/>
              </a:defRPr>
            </a:pPr>
            <a:r>
              <a:t>Why do exchange rates rise and fall?</a:t>
            </a:r>
          </a:p>
          <a:p>
            <a:pPr marL="514350" indent="-514350">
              <a:buFontTx/>
              <a:buAutoNum type="arabicPeriod" startAt="1"/>
              <a:defRPr>
                <a:latin typeface="Times New Roman"/>
                <a:ea typeface="Times New Roman"/>
                <a:cs typeface="Times New Roman"/>
                <a:sym typeface="Times New Roman"/>
              </a:defRPr>
            </a:pPr>
            <a:r>
              <a:t>What is purchasing power parity?</a:t>
            </a:r>
          </a:p>
          <a:p>
            <a:pPr marL="514350" indent="-514350">
              <a:buFontTx/>
              <a:buAutoNum type="arabicPeriod" startAt="1"/>
              <a:defRPr>
                <a:latin typeface="Times New Roman"/>
                <a:ea typeface="Times New Roman"/>
                <a:cs typeface="Times New Roman"/>
                <a:sym typeface="Times New Roman"/>
              </a:defRPr>
            </a:pPr>
            <a:r>
              <a:t>What causes trade deficits?</a:t>
            </a:r>
          </a:p>
        </p:txBody>
      </p:sp>
      <p:sp>
        <p:nvSpPr>
          <p:cNvPr id="109" name="Slide Number Placeholder 1"/>
          <p:cNvSpPr txBox="1"/>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0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0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08">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08"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Title 1"/>
          <p:cNvSpPr txBox="1"/>
          <p:nvPr>
            <p:ph type="title"/>
          </p:nvPr>
        </p:nvSpPr>
        <p:spPr>
          <a:xfrm>
            <a:off x="304800" y="274638"/>
            <a:ext cx="8458200" cy="868363"/>
          </a:xfrm>
          <a:prstGeom prst="rect">
            <a:avLst/>
          </a:prstGeom>
        </p:spPr>
        <p:txBody>
          <a:bodyPr/>
          <a:lstStyle>
            <a:lvl1pPr>
              <a:defRPr b="1" sz="4000">
                <a:latin typeface="Calibri"/>
                <a:ea typeface="Calibri"/>
                <a:cs typeface="Calibri"/>
                <a:sym typeface="Calibri"/>
              </a:defRPr>
            </a:lvl1pPr>
          </a:lstStyle>
          <a:p>
            <a:pPr/>
            <a:r>
              <a:t>Example: How China Pegs the Yuan</a:t>
            </a:r>
          </a:p>
        </p:txBody>
      </p:sp>
      <p:pic>
        <p:nvPicPr>
          <p:cNvPr id="217" name="Picture 6" descr="Picture 6"/>
          <p:cNvPicPr>
            <a:picLocks noChangeAspect="1"/>
          </p:cNvPicPr>
          <p:nvPr/>
        </p:nvPicPr>
        <p:blipFill>
          <a:blip r:embed="rId2">
            <a:extLst/>
          </a:blip>
          <a:stretch>
            <a:fillRect/>
          </a:stretch>
        </p:blipFill>
        <p:spPr>
          <a:xfrm>
            <a:off x="404811" y="1524000"/>
            <a:ext cx="8334376" cy="3705225"/>
          </a:xfrm>
          <a:prstGeom prst="rect">
            <a:avLst/>
          </a:prstGeom>
          <a:ln w="12700">
            <a:miter lim="400000"/>
          </a:ln>
        </p:spPr>
      </p:pic>
      <p:sp>
        <p:nvSpPr>
          <p:cNvPr id="218" name="Slide Number Placeholder 7"/>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9" name="Rectangle 2"/>
          <p:cNvSpPr txBox="1"/>
          <p:nvPr/>
        </p:nvSpPr>
        <p:spPr>
          <a:xfrm>
            <a:off x="350519" y="5333999"/>
            <a:ext cx="8290562" cy="129553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171450">
              <a:spcBef>
                <a:spcPts val="1300"/>
              </a:spcBef>
              <a:buSzPct val="100000"/>
              <a:buFont typeface="Arial"/>
              <a:buChar char="•"/>
              <a:defRPr sz="2800">
                <a:latin typeface="Times New Roman"/>
                <a:ea typeface="Times New Roman"/>
                <a:cs typeface="Times New Roman"/>
                <a:sym typeface="Times New Roman"/>
              </a:defRPr>
            </a:lvl1pPr>
          </a:lstStyle>
          <a:p>
            <a:pPr/>
            <a:r>
              <a:t>The Chinese government maintained its peg by adjusting the supply of yuan made available to world markets in order to keep the yuan below market rates.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lide Number Placeholder 5"/>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2" name="Picture 1" descr="Picture 1"/>
          <p:cNvPicPr>
            <a:picLocks noChangeAspect="1"/>
          </p:cNvPicPr>
          <p:nvPr/>
        </p:nvPicPr>
        <p:blipFill>
          <a:blip r:embed="rId2">
            <a:extLst/>
          </a:blip>
          <a:stretch>
            <a:fillRect/>
          </a:stretch>
        </p:blipFill>
        <p:spPr>
          <a:xfrm>
            <a:off x="1794617" y="2886075"/>
            <a:ext cx="5715001" cy="3667125"/>
          </a:xfrm>
          <a:prstGeom prst="rect">
            <a:avLst/>
          </a:prstGeom>
          <a:ln w="12700">
            <a:miter lim="400000"/>
          </a:ln>
        </p:spPr>
      </p:pic>
      <p:sp>
        <p:nvSpPr>
          <p:cNvPr id="223" name="Rectangle 2"/>
          <p:cNvSpPr txBox="1"/>
          <p:nvPr/>
        </p:nvSpPr>
        <p:spPr>
          <a:xfrm>
            <a:off x="502919" y="1562033"/>
            <a:ext cx="8019945" cy="1295534"/>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marL="342900" indent="-342900">
              <a:buSzPct val="100000"/>
              <a:buFont typeface="Arial"/>
              <a:buChar char="•"/>
              <a:defRPr b="1" sz="2800">
                <a:latin typeface="Times New Roman"/>
                <a:ea typeface="Times New Roman"/>
                <a:cs typeface="Times New Roman"/>
                <a:sym typeface="Times New Roman"/>
              </a:defRPr>
            </a:pPr>
            <a:r>
              <a:t>Law of one price</a:t>
            </a:r>
            <a:r>
              <a:rPr b="0">
                <a:solidFill>
                  <a:srgbClr val="FF0000"/>
                </a:solidFill>
              </a:rPr>
              <a:t> </a:t>
            </a:r>
            <a:r>
              <a:rPr b="0"/>
              <a:t>states that if transportation costs are relatively small, the price of an internationally traded commodity must be the same in all locations.</a:t>
            </a:r>
          </a:p>
        </p:txBody>
      </p:sp>
      <p:sp>
        <p:nvSpPr>
          <p:cNvPr id="224" name="Title 3"/>
          <p:cNvSpPr txBox="1"/>
          <p:nvPr>
            <p:ph type="title"/>
          </p:nvPr>
        </p:nvSpPr>
        <p:spPr>
          <a:xfrm>
            <a:off x="457200" y="274638"/>
            <a:ext cx="8229600" cy="868363"/>
          </a:xfrm>
          <a:prstGeom prst="rect">
            <a:avLst/>
          </a:prstGeom>
        </p:spPr>
        <p:txBody>
          <a:bodyPr/>
          <a:lstStyle>
            <a:lvl1pPr>
              <a:defRPr b="1" sz="4000">
                <a:latin typeface="Calibri"/>
                <a:ea typeface="Calibri"/>
                <a:cs typeface="Calibri"/>
                <a:sym typeface="Calibri"/>
              </a:defRPr>
            </a:lvl1pPr>
          </a:lstStyle>
          <a:p>
            <a:pPr/>
            <a:r>
              <a:t>Purchasing Power Parity (PPP)</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Title 1"/>
          <p:cNvSpPr txBox="1"/>
          <p:nvPr>
            <p:ph type="title"/>
          </p:nvPr>
        </p:nvSpPr>
        <p:spPr>
          <a:xfrm>
            <a:off x="457200" y="381000"/>
            <a:ext cx="8077200" cy="1146175"/>
          </a:xfrm>
          <a:prstGeom prst="rect">
            <a:avLst/>
          </a:prstGeom>
        </p:spPr>
        <p:txBody>
          <a:bodyPr/>
          <a:lstStyle/>
          <a:p>
            <a:pPr defTabSz="859536">
              <a:defRPr b="1" sz="3759">
                <a:latin typeface="Calibri"/>
                <a:ea typeface="Calibri"/>
                <a:cs typeface="Calibri"/>
                <a:sym typeface="Calibri"/>
              </a:defRPr>
            </a:pPr>
            <a:r>
              <a:t>Purchasing Power Parity &amp;</a:t>
            </a:r>
            <a:br/>
            <a:r>
              <a:t>Exchange Rates </a:t>
            </a:r>
          </a:p>
        </p:txBody>
      </p:sp>
      <p:sp>
        <p:nvSpPr>
          <p:cNvPr id="227" name="Content Placeholder 2"/>
          <p:cNvSpPr txBox="1"/>
          <p:nvPr>
            <p:ph type="body" idx="1"/>
          </p:nvPr>
        </p:nvSpPr>
        <p:spPr>
          <a:xfrm>
            <a:off x="457200" y="1941513"/>
            <a:ext cx="8229600" cy="4535488"/>
          </a:xfrm>
          <a:prstGeom prst="rect">
            <a:avLst/>
          </a:prstGeom>
        </p:spPr>
        <p:txBody>
          <a:bodyPr/>
          <a:lstStyle/>
          <a:p>
            <a:pPr>
              <a:spcBef>
                <a:spcPts val="600"/>
              </a:spcBef>
              <a:defRPr sz="2800">
                <a:latin typeface="Times New Roman"/>
                <a:ea typeface="Times New Roman"/>
                <a:cs typeface="Times New Roman"/>
                <a:sym typeface="Times New Roman"/>
              </a:defRPr>
            </a:pPr>
            <a:r>
              <a:t>For any good at locations A &amp; B, purchasing power parity will hold if:</a:t>
            </a:r>
          </a:p>
          <a:p>
            <a:pPr>
              <a:defRPr sz="2800">
                <a:latin typeface="Times New Roman"/>
                <a:ea typeface="Times New Roman"/>
                <a:cs typeface="Times New Roman"/>
                <a:sym typeface="Times New Roman"/>
              </a:defRPr>
            </a:pPr>
          </a:p>
          <a:p>
            <a:pPr>
              <a:buSzTx/>
              <a:buNone/>
              <a:defRPr sz="2800">
                <a:latin typeface="Times New Roman"/>
                <a:ea typeface="Times New Roman"/>
                <a:cs typeface="Times New Roman"/>
                <a:sym typeface="Times New Roman"/>
              </a:defRPr>
            </a:pPr>
          </a:p>
          <a:p>
            <a:pPr>
              <a:spcBef>
                <a:spcPts val="600"/>
              </a:spcBef>
              <a:defRPr sz="2800">
                <a:latin typeface="Times New Roman"/>
                <a:ea typeface="Times New Roman"/>
                <a:cs typeface="Times New Roman"/>
                <a:sym typeface="Times New Roman"/>
              </a:defRPr>
            </a:pPr>
            <a:r>
              <a:t>Worldwide PPP would hold if the equation is true for any two countries.</a:t>
            </a:r>
          </a:p>
        </p:txBody>
      </p:sp>
      <p:pic>
        <p:nvPicPr>
          <p:cNvPr id="228" name="Picture 5" descr="Picture 5"/>
          <p:cNvPicPr>
            <a:picLocks noChangeAspect="1"/>
          </p:cNvPicPr>
          <p:nvPr/>
        </p:nvPicPr>
        <p:blipFill>
          <a:blip r:embed="rId2">
            <a:extLst/>
          </a:blip>
          <a:srcRect l="18707" t="9297" r="17347" b="14989"/>
          <a:stretch>
            <a:fillRect/>
          </a:stretch>
        </p:blipFill>
        <p:spPr>
          <a:xfrm>
            <a:off x="4305979" y="4648199"/>
            <a:ext cx="2094821" cy="1770986"/>
          </a:xfrm>
          <a:prstGeom prst="rect">
            <a:avLst/>
          </a:prstGeom>
          <a:ln w="12700">
            <a:miter lim="400000"/>
          </a:ln>
        </p:spPr>
      </p:pic>
      <p:pic>
        <p:nvPicPr>
          <p:cNvPr id="229" name="Picture 1" descr="Picture 1"/>
          <p:cNvPicPr>
            <a:picLocks noChangeAspect="1"/>
          </p:cNvPicPr>
          <p:nvPr/>
        </p:nvPicPr>
        <p:blipFill>
          <a:blip r:embed="rId3">
            <a:extLst/>
          </a:blip>
          <a:stretch>
            <a:fillRect/>
          </a:stretch>
        </p:blipFill>
        <p:spPr>
          <a:xfrm>
            <a:off x="1809750" y="2946400"/>
            <a:ext cx="5524500" cy="787400"/>
          </a:xfrm>
          <a:prstGeom prst="rect">
            <a:avLst/>
          </a:prstGeom>
          <a:ln w="12700">
            <a:miter lim="400000"/>
          </a:ln>
        </p:spPr>
      </p:pic>
      <p:sp>
        <p:nvSpPr>
          <p:cNvPr id="230" name="Slide Number Placeholder 1"/>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7" grpId="2"/>
      <p:bldP build="whole" bldLvl="1" animBg="1" rev="0" advAuto="0" spid="229"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Title 1"/>
          <p:cNvSpPr txBox="1"/>
          <p:nvPr>
            <p:ph type="title"/>
          </p:nvPr>
        </p:nvSpPr>
        <p:spPr>
          <a:xfrm>
            <a:off x="457200" y="249236"/>
            <a:ext cx="8229600" cy="1277939"/>
          </a:xfrm>
          <a:prstGeom prst="rect">
            <a:avLst/>
          </a:prstGeom>
        </p:spPr>
        <p:txBody>
          <a:bodyPr/>
          <a:lstStyle/>
          <a:p>
            <a:pPr>
              <a:defRPr b="1" sz="4000">
                <a:latin typeface="Calibri"/>
                <a:ea typeface="Calibri"/>
                <a:cs typeface="Calibri"/>
                <a:sym typeface="Calibri"/>
              </a:defRPr>
            </a:pPr>
            <a:r>
              <a:t>Why PPP Does Not </a:t>
            </a:r>
            <a:br/>
            <a:r>
              <a:t>Hold Perfectly</a:t>
            </a:r>
          </a:p>
        </p:txBody>
      </p:sp>
      <p:sp>
        <p:nvSpPr>
          <p:cNvPr id="233" name="Content Placeholder 2"/>
          <p:cNvSpPr txBox="1"/>
          <p:nvPr>
            <p:ph type="body" idx="1"/>
          </p:nvPr>
        </p:nvSpPr>
        <p:spPr>
          <a:xfrm>
            <a:off x="609600" y="1828800"/>
            <a:ext cx="7924800" cy="4703763"/>
          </a:xfrm>
          <a:prstGeom prst="rect">
            <a:avLst/>
          </a:prstGeom>
        </p:spPr>
        <p:txBody>
          <a:bodyPr/>
          <a:lstStyle/>
          <a:p>
            <a:pPr>
              <a:spcBef>
                <a:spcPts val="600"/>
              </a:spcBef>
              <a:defRPr sz="2800">
                <a:latin typeface="Times New Roman"/>
                <a:ea typeface="Times New Roman"/>
                <a:cs typeface="Times New Roman"/>
                <a:sym typeface="Times New Roman"/>
              </a:defRPr>
            </a:pPr>
            <a:r>
              <a:t>Reasons why PPP may </a:t>
            </a:r>
            <a:r>
              <a:rPr u="sng"/>
              <a:t>not</a:t>
            </a:r>
            <a:r>
              <a:t> hold in the short run:</a:t>
            </a:r>
          </a:p>
          <a:p>
            <a:pPr>
              <a:spcBef>
                <a:spcPts val="600"/>
              </a:spcBef>
              <a:defRPr sz="2800">
                <a:latin typeface="Times New Roman"/>
                <a:ea typeface="Times New Roman"/>
                <a:cs typeface="Times New Roman"/>
                <a:sym typeface="Times New Roman"/>
              </a:defRPr>
            </a:pPr>
            <a:r>
              <a:t>1. Goods and services must be identical: Brand names may mean different things in different countries</a:t>
            </a:r>
          </a:p>
          <a:p>
            <a:pPr>
              <a:spcBef>
                <a:spcPts val="600"/>
              </a:spcBef>
              <a:defRPr sz="2800">
                <a:latin typeface="Times New Roman"/>
                <a:ea typeface="Times New Roman"/>
                <a:cs typeface="Times New Roman"/>
                <a:sym typeface="Times New Roman"/>
              </a:defRPr>
            </a:pPr>
            <a:r>
              <a:t>2. Some services are not tradable: You can’t import or export haircuts or tattoos</a:t>
            </a:r>
          </a:p>
          <a:p>
            <a:pPr>
              <a:spcBef>
                <a:spcPts val="600"/>
              </a:spcBef>
              <a:defRPr sz="2800">
                <a:latin typeface="Times New Roman"/>
                <a:ea typeface="Times New Roman"/>
                <a:cs typeface="Times New Roman"/>
                <a:sym typeface="Times New Roman"/>
              </a:defRPr>
            </a:pPr>
            <a:r>
              <a:t>3. Trade barriers (quotas, tariffs &amp; regulations) may inhibit trade</a:t>
            </a:r>
          </a:p>
          <a:p>
            <a:pPr>
              <a:spcBef>
                <a:spcPts val="600"/>
              </a:spcBef>
              <a:defRPr sz="2800">
                <a:latin typeface="Times New Roman"/>
                <a:ea typeface="Times New Roman"/>
                <a:cs typeface="Times New Roman"/>
                <a:sym typeface="Times New Roman"/>
              </a:defRPr>
            </a:pPr>
            <a:r>
              <a:t>4. Shipping costs</a:t>
            </a:r>
          </a:p>
          <a:p>
            <a:pPr>
              <a:spcBef>
                <a:spcPts val="600"/>
              </a:spcBef>
              <a:defRPr sz="2800">
                <a:latin typeface="Times New Roman"/>
                <a:ea typeface="Times New Roman"/>
                <a:cs typeface="Times New Roman"/>
                <a:sym typeface="Times New Roman"/>
              </a:defRPr>
            </a:pPr>
            <a:r>
              <a:t>5. Some prices take longer to adjust</a:t>
            </a:r>
          </a:p>
        </p:txBody>
      </p:sp>
      <p:sp>
        <p:nvSpPr>
          <p:cNvPr id="234" name="Slide Number Placeholder 1"/>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33">
                                            <p:bg/>
                                          </p:spTgt>
                                        </p:tgtEl>
                                        <p:attrNameLst>
                                          <p:attrName>style.visibility</p:attrName>
                                        </p:attrNameLst>
                                      </p:cBhvr>
                                      <p:to>
                                        <p:strVal val="visible"/>
                                      </p:to>
                                    </p:set>
                                    <p:animEffect filter="fade" transition="in">
                                      <p:cBhvr>
                                        <p:cTn id="7" dur="500"/>
                                        <p:tgtEl>
                                          <p:spTgt spid="233">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233">
                                            <p:txEl>
                                              <p:pRg st="0" end="0"/>
                                            </p:txEl>
                                          </p:spTgt>
                                        </p:tgtEl>
                                        <p:attrNameLst>
                                          <p:attrName>style.visibility</p:attrName>
                                        </p:attrNameLst>
                                      </p:cBhvr>
                                      <p:to>
                                        <p:strVal val="visible"/>
                                      </p:to>
                                    </p:set>
                                    <p:animEffect filter="fade" transition="in">
                                      <p:cBhvr>
                                        <p:cTn id="10" dur="500"/>
                                        <p:tgtEl>
                                          <p:spTgt spid="23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233">
                                            <p:txEl>
                                              <p:pRg st="1" end="1"/>
                                            </p:txEl>
                                          </p:spTgt>
                                        </p:tgtEl>
                                        <p:attrNameLst>
                                          <p:attrName>style.visibility</p:attrName>
                                        </p:attrNameLst>
                                      </p:cBhvr>
                                      <p:to>
                                        <p:strVal val="visible"/>
                                      </p:to>
                                    </p:set>
                                    <p:animEffect filter="fade" transition="in">
                                      <p:cBhvr>
                                        <p:cTn id="15" dur="500"/>
                                        <p:tgtEl>
                                          <p:spTgt spid="23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233">
                                            <p:txEl>
                                              <p:pRg st="2" end="2"/>
                                            </p:txEl>
                                          </p:spTgt>
                                        </p:tgtEl>
                                        <p:attrNameLst>
                                          <p:attrName>style.visibility</p:attrName>
                                        </p:attrNameLst>
                                      </p:cBhvr>
                                      <p:to>
                                        <p:strVal val="visible"/>
                                      </p:to>
                                    </p:set>
                                    <p:animEffect filter="fade" transition="in">
                                      <p:cBhvr>
                                        <p:cTn id="20" dur="500"/>
                                        <p:tgtEl>
                                          <p:spTgt spid="23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233">
                                            <p:txEl>
                                              <p:pRg st="3" end="3"/>
                                            </p:txEl>
                                          </p:spTgt>
                                        </p:tgtEl>
                                        <p:attrNameLst>
                                          <p:attrName>style.visibility</p:attrName>
                                        </p:attrNameLst>
                                      </p:cBhvr>
                                      <p:to>
                                        <p:strVal val="visible"/>
                                      </p:to>
                                    </p:set>
                                    <p:animEffect filter="fade" transition="in">
                                      <p:cBhvr>
                                        <p:cTn id="25" dur="500"/>
                                        <p:tgtEl>
                                          <p:spTgt spid="23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1" fill="hold">
                                  <p:stCondLst>
                                    <p:cond delay="0"/>
                                  </p:stCondLst>
                                  <p:iterate type="el" backwards="0">
                                    <p:tmAbs val="0"/>
                                  </p:iterate>
                                  <p:childTnLst>
                                    <p:set>
                                      <p:cBhvr>
                                        <p:cTn id="29" fill="hold"/>
                                        <p:tgtEl>
                                          <p:spTgt spid="233">
                                            <p:txEl>
                                              <p:pRg st="4" end="4"/>
                                            </p:txEl>
                                          </p:spTgt>
                                        </p:tgtEl>
                                        <p:attrNameLst>
                                          <p:attrName>style.visibility</p:attrName>
                                        </p:attrNameLst>
                                      </p:cBhvr>
                                      <p:to>
                                        <p:strVal val="visible"/>
                                      </p:to>
                                    </p:set>
                                    <p:animEffect filter="fade" transition="in">
                                      <p:cBhvr>
                                        <p:cTn id="30" dur="500"/>
                                        <p:tgtEl>
                                          <p:spTgt spid="23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10" grpId="1" fill="hold">
                                  <p:stCondLst>
                                    <p:cond delay="0"/>
                                  </p:stCondLst>
                                  <p:iterate type="el" backwards="0">
                                    <p:tmAbs val="0"/>
                                  </p:iterate>
                                  <p:childTnLst>
                                    <p:set>
                                      <p:cBhvr>
                                        <p:cTn id="34" fill="hold"/>
                                        <p:tgtEl>
                                          <p:spTgt spid="233">
                                            <p:txEl>
                                              <p:pRg st="5" end="5"/>
                                            </p:txEl>
                                          </p:spTgt>
                                        </p:tgtEl>
                                        <p:attrNameLst>
                                          <p:attrName>style.visibility</p:attrName>
                                        </p:attrNameLst>
                                      </p:cBhvr>
                                      <p:to>
                                        <p:strVal val="visible"/>
                                      </p:to>
                                    </p:set>
                                    <p:animEffect filter="fade" transition="in">
                                      <p:cBhvr>
                                        <p:cTn id="35" dur="500"/>
                                        <p:tgtEl>
                                          <p:spTgt spid="233">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33"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6" name="Title 1"/>
          <p:cNvSpPr txBox="1"/>
          <p:nvPr>
            <p:ph type="title"/>
          </p:nvPr>
        </p:nvSpPr>
        <p:spPr>
          <a:xfrm>
            <a:off x="457200" y="228600"/>
            <a:ext cx="8229600" cy="914400"/>
          </a:xfrm>
          <a:prstGeom prst="rect">
            <a:avLst/>
          </a:prstGeom>
        </p:spPr>
        <p:txBody>
          <a:bodyPr/>
          <a:lstStyle>
            <a:lvl1pPr>
              <a:defRPr b="1" sz="4000">
                <a:latin typeface="Calibri"/>
                <a:ea typeface="Calibri"/>
                <a:cs typeface="Calibri"/>
                <a:sym typeface="Calibri"/>
              </a:defRPr>
            </a:lvl1pPr>
          </a:lstStyle>
          <a:p>
            <a:pPr/>
            <a:r>
              <a:t>Economics in EuroTrip</a:t>
            </a:r>
          </a:p>
        </p:txBody>
      </p:sp>
      <p:sp>
        <p:nvSpPr>
          <p:cNvPr id="237" name="Content Placeholder 2"/>
          <p:cNvSpPr txBox="1"/>
          <p:nvPr>
            <p:ph type="body" idx="1"/>
          </p:nvPr>
        </p:nvSpPr>
        <p:spPr>
          <a:xfrm>
            <a:off x="457200" y="1447800"/>
            <a:ext cx="8229600" cy="4895850"/>
          </a:xfrm>
          <a:prstGeom prst="rect">
            <a:avLst/>
          </a:prstGeom>
        </p:spPr>
        <p:txBody>
          <a:bodyPr/>
          <a:lstStyle/>
          <a:p>
            <a:pPr lvl="1" marL="0" indent="457200">
              <a:spcBef>
                <a:spcPts val="600"/>
              </a:spcBef>
              <a:buSzTx/>
              <a:buNone/>
              <a:defRPr sz="2800">
                <a:latin typeface="Times New Roman"/>
                <a:ea typeface="Times New Roman"/>
                <a:cs typeface="Times New Roman"/>
                <a:sym typeface="Times New Roman"/>
              </a:defRPr>
            </a:pPr>
            <a:r>
              <a:t>In this scene, four college-age friends get stranded in an eastern European country.</a:t>
            </a:r>
          </a:p>
          <a:p>
            <a:pPr lvl="1" marL="742950" indent="-285750">
              <a:spcBef>
                <a:spcPts val="600"/>
              </a:spcBef>
              <a:defRPr sz="2800">
                <a:latin typeface="Times New Roman"/>
                <a:ea typeface="Times New Roman"/>
                <a:cs typeface="Times New Roman"/>
                <a:sym typeface="Times New Roman"/>
              </a:defRPr>
            </a:pPr>
            <a:r>
              <a:t>Thankfully, PPP does not hold.</a:t>
            </a:r>
          </a:p>
          <a:p>
            <a:pPr lvl="1" marL="742950" indent="-285750">
              <a:spcBef>
                <a:spcPts val="600"/>
              </a:spcBef>
              <a:defRPr sz="2800">
                <a:latin typeface="Times New Roman"/>
                <a:ea typeface="Times New Roman"/>
                <a:cs typeface="Times New Roman"/>
                <a:sym typeface="Times New Roman"/>
              </a:defRPr>
            </a:pPr>
            <a:r>
              <a:t>Obviously, the scene is exaggerated…</a:t>
            </a:r>
          </a:p>
        </p:txBody>
      </p:sp>
      <p:pic>
        <p:nvPicPr>
          <p:cNvPr id="238" name="Picture 5" descr="Picture 5"/>
          <p:cNvPicPr>
            <a:picLocks noChangeAspect="1"/>
          </p:cNvPicPr>
          <p:nvPr/>
        </p:nvPicPr>
        <p:blipFill>
          <a:blip r:embed="rId2">
            <a:extLst/>
          </a:blip>
          <a:srcRect l="749" t="1874" r="1133" b="4743"/>
          <a:stretch>
            <a:fillRect/>
          </a:stretch>
        </p:blipFill>
        <p:spPr>
          <a:xfrm>
            <a:off x="2618014" y="3886199"/>
            <a:ext cx="3907972" cy="2489326"/>
          </a:xfrm>
          <a:prstGeom prst="rect">
            <a:avLst/>
          </a:prstGeom>
          <a:ln w="12700">
            <a:miter lim="400000"/>
          </a:ln>
        </p:spPr>
      </p:pic>
      <p:sp>
        <p:nvSpPr>
          <p:cNvPr id="239" name="Slide Number Placeholder 1"/>
          <p:cNvSpPr txBox="1"/>
          <p:nvPr>
            <p:ph type="sldNum" sz="quarter" idx="2"/>
          </p:nvPr>
        </p:nvSpPr>
        <p:spPr>
          <a:xfrm>
            <a:off x="8506236" y="6414760"/>
            <a:ext cx="18056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Title 1"/>
          <p:cNvSpPr txBox="1"/>
          <p:nvPr>
            <p:ph type="title"/>
          </p:nvPr>
        </p:nvSpPr>
        <p:spPr>
          <a:xfrm>
            <a:off x="457200" y="274638"/>
            <a:ext cx="8229600" cy="868363"/>
          </a:xfrm>
          <a:prstGeom prst="rect">
            <a:avLst/>
          </a:prstGeom>
        </p:spPr>
        <p:txBody>
          <a:bodyPr/>
          <a:lstStyle>
            <a:lvl1pPr>
              <a:defRPr b="1" sz="4000">
                <a:latin typeface="Calibri"/>
                <a:ea typeface="Calibri"/>
                <a:cs typeface="Calibri"/>
                <a:sym typeface="Calibri"/>
              </a:defRPr>
            </a:lvl1pPr>
          </a:lstStyle>
          <a:p>
            <a:pPr/>
            <a:r>
              <a:t>The Big Mac Index </a:t>
            </a:r>
          </a:p>
        </p:txBody>
      </p:sp>
      <p:pic>
        <p:nvPicPr>
          <p:cNvPr id="242" name="Picture 2" descr="Picture 2"/>
          <p:cNvPicPr>
            <a:picLocks noChangeAspect="1"/>
          </p:cNvPicPr>
          <p:nvPr/>
        </p:nvPicPr>
        <p:blipFill>
          <a:blip r:embed="rId2">
            <a:extLst/>
          </a:blip>
          <a:stretch>
            <a:fillRect/>
          </a:stretch>
        </p:blipFill>
        <p:spPr>
          <a:xfrm>
            <a:off x="1333500" y="1714500"/>
            <a:ext cx="6477000" cy="3429000"/>
          </a:xfrm>
          <a:prstGeom prst="rect">
            <a:avLst/>
          </a:prstGeom>
          <a:ln w="12700">
            <a:miter lim="400000"/>
          </a:ln>
        </p:spPr>
      </p:pic>
      <p:sp>
        <p:nvSpPr>
          <p:cNvPr id="243" name="Slide Number Placeholder 3"/>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4" name="Rectangle 4"/>
          <p:cNvSpPr txBox="1"/>
          <p:nvPr/>
        </p:nvSpPr>
        <p:spPr>
          <a:xfrm>
            <a:off x="883919" y="5338583"/>
            <a:ext cx="7452362" cy="129553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171450">
              <a:spcBef>
                <a:spcPts val="1300"/>
              </a:spcBef>
              <a:buSzPct val="100000"/>
              <a:buFont typeface="Arial"/>
              <a:buChar char="•"/>
              <a:defRPr sz="2800">
                <a:latin typeface="Times New Roman"/>
                <a:ea typeface="Times New Roman"/>
                <a:cs typeface="Times New Roman"/>
                <a:sym typeface="Times New Roman"/>
              </a:defRPr>
            </a:lvl1pPr>
          </a:lstStyle>
          <a:p>
            <a:pPr/>
            <a:r>
              <a:t>If PPP held perfectly, the prices in the last column would all be $5.81, the price of the Big Mac in the U.S.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Title 1"/>
          <p:cNvSpPr txBox="1"/>
          <p:nvPr>
            <p:ph type="title"/>
          </p:nvPr>
        </p:nvSpPr>
        <p:spPr>
          <a:xfrm>
            <a:off x="914400" y="228600"/>
            <a:ext cx="5867400" cy="1143000"/>
          </a:xfrm>
          <a:prstGeom prst="rect">
            <a:avLst/>
          </a:prstGeom>
        </p:spPr>
        <p:txBody>
          <a:bodyPr/>
          <a:lstStyle/>
          <a:p>
            <a:pPr defTabSz="859536">
              <a:defRPr b="1" sz="3759">
                <a:latin typeface="Calibri"/>
                <a:ea typeface="Calibri"/>
                <a:cs typeface="Calibri"/>
                <a:sym typeface="Calibri"/>
              </a:defRPr>
            </a:pPr>
            <a:r>
              <a:t>The Law of One Price:</a:t>
            </a:r>
            <a:br/>
            <a:r>
              <a:t>What Should the Price Be?</a:t>
            </a:r>
          </a:p>
        </p:txBody>
      </p:sp>
      <p:sp>
        <p:nvSpPr>
          <p:cNvPr id="247" name="Content Placeholder 2"/>
          <p:cNvSpPr txBox="1"/>
          <p:nvPr>
            <p:ph type="body" idx="1"/>
          </p:nvPr>
        </p:nvSpPr>
        <p:spPr>
          <a:xfrm>
            <a:off x="457200" y="1745527"/>
            <a:ext cx="8229600" cy="4960073"/>
          </a:xfrm>
          <a:prstGeom prst="rect">
            <a:avLst/>
          </a:prstGeom>
        </p:spPr>
        <p:txBody>
          <a:bodyPr/>
          <a:lstStyle/>
          <a:p>
            <a:pPr marL="318897" indent="-318897" defTabSz="850391">
              <a:defRPr sz="2976">
                <a:latin typeface="Times New Roman"/>
                <a:ea typeface="Times New Roman"/>
                <a:cs typeface="Times New Roman"/>
                <a:sym typeface="Times New Roman"/>
              </a:defRPr>
            </a:pPr>
            <a:r>
              <a:t>The Ikea furniture company sells Swedish bookshelves all over the world.</a:t>
            </a:r>
          </a:p>
          <a:p>
            <a:pPr marL="318897" indent="-318897" defTabSz="850391">
              <a:defRPr sz="2976">
                <a:latin typeface="Times New Roman"/>
                <a:ea typeface="Times New Roman"/>
                <a:cs typeface="Times New Roman"/>
                <a:sym typeface="Times New Roman"/>
              </a:defRPr>
            </a:pPr>
            <a:r>
              <a:t>The base price for the BILLY bookcase is $59.99 in the U.S. &amp; ₤35 in the UK.</a:t>
            </a:r>
          </a:p>
          <a:p>
            <a:pPr marL="318897" indent="-318897" defTabSz="850391">
              <a:defRPr sz="2976">
                <a:latin typeface="Times New Roman"/>
                <a:ea typeface="Times New Roman"/>
                <a:cs typeface="Times New Roman"/>
                <a:sym typeface="Times New Roman"/>
              </a:defRPr>
            </a:pPr>
            <a:r>
              <a:t>The exchange rate is 1₤ = $1.50.</a:t>
            </a:r>
          </a:p>
          <a:p>
            <a:pPr marL="318897" indent="-318897" defTabSz="850391">
              <a:defRPr sz="2976">
                <a:latin typeface="Times New Roman"/>
                <a:ea typeface="Times New Roman"/>
                <a:cs typeface="Times New Roman"/>
                <a:sym typeface="Times New Roman"/>
              </a:defRPr>
            </a:pPr>
            <a:r>
              <a:t>A) What is the implied PPP price for the bookcase in the UK?</a:t>
            </a:r>
          </a:p>
          <a:p>
            <a:pPr marL="318897" indent="-318897" defTabSz="850391">
              <a:defRPr b="1" sz="2976">
                <a:solidFill>
                  <a:schemeClr val="accent2"/>
                </a:solidFill>
                <a:latin typeface="Times New Roman"/>
                <a:ea typeface="Times New Roman"/>
                <a:cs typeface="Times New Roman"/>
                <a:sym typeface="Times New Roman"/>
              </a:defRPr>
            </a:pPr>
            <a:r>
              <a:t>$59.99 = $1.50 x price in the United Kingdom</a:t>
            </a:r>
          </a:p>
          <a:p>
            <a:pPr marL="318897" indent="-318897" defTabSz="850391">
              <a:defRPr b="1" sz="2976">
                <a:solidFill>
                  <a:schemeClr val="accent2"/>
                </a:solidFill>
                <a:latin typeface="Times New Roman"/>
                <a:ea typeface="Times New Roman"/>
                <a:cs typeface="Times New Roman"/>
                <a:sym typeface="Times New Roman"/>
              </a:defRPr>
            </a:pPr>
            <a14:m>
              <m:oMathPara>
                <m:oMathParaPr>
                  <m:jc m:val="left"/>
                </m:oMathParaPr>
                <m:oMath>
                  <m:f>
                    <m:fPr>
                      <m:ctrlPr>
                        <a:rPr xmlns:a="http://schemas.openxmlformats.org/drawingml/2006/main" sz="3100" i="1">
                          <a:solidFill>
                            <a:srgbClr val="C0504D"/>
                          </a:solidFill>
                          <a:latin typeface="Cambria Math" panose="02040503050406030204" pitchFamily="18" charset="0"/>
                        </a:rPr>
                      </m:ctrlPr>
                      <m:type m:val="bar"/>
                    </m:fPr>
                    <m:num>
                      <m:r>
                        <a:rPr xmlns:a="http://schemas.openxmlformats.org/drawingml/2006/main" sz="3100" i="1">
                          <a:solidFill>
                            <a:srgbClr val="C0504D"/>
                          </a:solidFill>
                          <a:latin typeface="Cambria Math" panose="02040503050406030204" pitchFamily="18" charset="0"/>
                        </a:rPr>
                        <m:t>59.99</m:t>
                      </m:r>
                    </m:num>
                    <m:den>
                      <m:r>
                        <a:rPr xmlns:a="http://schemas.openxmlformats.org/drawingml/2006/main" sz="3100" i="1">
                          <a:solidFill>
                            <a:srgbClr val="C0504D"/>
                          </a:solidFill>
                          <a:latin typeface="Cambria Math" panose="02040503050406030204" pitchFamily="18" charset="0"/>
                        </a:rPr>
                        <m:t>1.50</m:t>
                      </m:r>
                    </m:den>
                  </m:f>
                  <m:r>
                    <a:rPr xmlns:a="http://schemas.openxmlformats.org/drawingml/2006/main" sz="3100" i="1">
                      <a:solidFill>
                        <a:srgbClr val="C0504D"/>
                      </a:solidFill>
                      <a:latin typeface="Cambria Math" panose="02040503050406030204" pitchFamily="18" charset="0"/>
                    </a:rPr>
                    <m:t>=</m:t>
                  </m:r>
                  <m:r>
                    <a:rPr xmlns:a="http://schemas.openxmlformats.org/drawingml/2006/main" sz="3100" i="1">
                      <a:solidFill>
                        <a:srgbClr val="C0504D"/>
                      </a:solidFill>
                      <a:latin typeface="Cambria Math" panose="02040503050406030204" pitchFamily="18" charset="0"/>
                    </a:rPr>
                    <m:t>39.99</m:t>
                  </m:r>
                </m:oMath>
              </m:oMathPara>
            </a14:m>
            <a:endParaRPr sz="3200">
              <a:solidFill>
                <a:srgbClr val="C0504D"/>
              </a:solidFill>
            </a:endParaRPr>
          </a:p>
        </p:txBody>
      </p:sp>
      <p:sp>
        <p:nvSpPr>
          <p:cNvPr id="248" name="Slide Number Placeholder 3"/>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9" name="Picture 4" descr="Picture 4"/>
          <p:cNvPicPr>
            <a:picLocks noChangeAspect="1"/>
          </p:cNvPicPr>
          <p:nvPr/>
        </p:nvPicPr>
        <p:blipFill>
          <a:blip r:embed="rId2">
            <a:extLst/>
          </a:blip>
          <a:stretch>
            <a:fillRect/>
          </a:stretch>
        </p:blipFill>
        <p:spPr>
          <a:xfrm>
            <a:off x="6934200" y="1"/>
            <a:ext cx="2209800" cy="149932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47">
                                            <p:txEl>
                                              <p:pRg st="3" end="3"/>
                                            </p:txEl>
                                          </p:spTgt>
                                        </p:tgtEl>
                                        <p:attrNameLst>
                                          <p:attrName>style.visibility</p:attrName>
                                        </p:attrNameLst>
                                      </p:cBhvr>
                                      <p:to>
                                        <p:strVal val="visible"/>
                                      </p:to>
                                    </p:set>
                                    <p:animEffect filter="fade" transition="in">
                                      <p:cBhvr>
                                        <p:cTn id="7" dur="500"/>
                                        <p:tgtEl>
                                          <p:spTgt spid="24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1" fill="hold">
                                  <p:stCondLst>
                                    <p:cond delay="0"/>
                                  </p:stCondLst>
                                  <p:iterate type="el" backwards="0">
                                    <p:tmAbs val="0"/>
                                  </p:iterate>
                                  <p:childTnLst>
                                    <p:set>
                                      <p:cBhvr>
                                        <p:cTn id="11" fill="hold"/>
                                        <p:tgtEl>
                                          <p:spTgt spid="247">
                                            <p:txEl>
                                              <p:pRg st="4" end="4"/>
                                            </p:txEl>
                                          </p:spTgt>
                                        </p:tgtEl>
                                        <p:attrNameLst>
                                          <p:attrName>style.visibility</p:attrName>
                                        </p:attrNameLst>
                                      </p:cBhvr>
                                      <p:to>
                                        <p:strVal val="visible"/>
                                      </p:to>
                                    </p:set>
                                    <p:animEffect filter="fade" transition="in">
                                      <p:cBhvr>
                                        <p:cTn id="12" dur="500"/>
                                        <p:tgtEl>
                                          <p:spTgt spid="24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1" fill="hold">
                                  <p:stCondLst>
                                    <p:cond delay="0"/>
                                  </p:stCondLst>
                                  <p:iterate type="el" backwards="0">
                                    <p:tmAbs val="0"/>
                                  </p:iterate>
                                  <p:childTnLst>
                                    <p:set>
                                      <p:cBhvr>
                                        <p:cTn id="16" fill="hold"/>
                                        <p:tgtEl>
                                          <p:spTgt spid="247">
                                            <p:txEl>
                                              <p:pRg st="5" end="5"/>
                                            </p:txEl>
                                          </p:spTgt>
                                        </p:tgtEl>
                                        <p:attrNameLst>
                                          <p:attrName>style.visibility</p:attrName>
                                        </p:attrNameLst>
                                      </p:cBhvr>
                                      <p:to>
                                        <p:strVal val="visible"/>
                                      </p:to>
                                    </p:set>
                                    <p:animEffect filter="fade" transition="in">
                                      <p:cBhvr>
                                        <p:cTn id="17" dur="500"/>
                                        <p:tgtEl>
                                          <p:spTgt spid="247">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47"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Title 1"/>
          <p:cNvSpPr txBox="1"/>
          <p:nvPr>
            <p:ph type="title"/>
          </p:nvPr>
        </p:nvSpPr>
        <p:spPr>
          <a:xfrm>
            <a:off x="914400" y="228600"/>
            <a:ext cx="5867400" cy="1143000"/>
          </a:xfrm>
          <a:prstGeom prst="rect">
            <a:avLst/>
          </a:prstGeom>
        </p:spPr>
        <p:txBody>
          <a:bodyPr/>
          <a:lstStyle/>
          <a:p>
            <a:pPr defTabSz="859536">
              <a:defRPr b="1" sz="3759">
                <a:latin typeface="Calibri"/>
                <a:ea typeface="Calibri"/>
                <a:cs typeface="Calibri"/>
                <a:sym typeface="Calibri"/>
              </a:defRPr>
            </a:pPr>
            <a:r>
              <a:t>The Law of One Price:</a:t>
            </a:r>
            <a:br/>
            <a:r>
              <a:t>What Should the Price Be?</a:t>
            </a:r>
          </a:p>
        </p:txBody>
      </p:sp>
      <p:sp>
        <p:nvSpPr>
          <p:cNvPr id="252" name="Content Placeholder 2"/>
          <p:cNvSpPr txBox="1"/>
          <p:nvPr>
            <p:ph type="body" idx="1"/>
          </p:nvPr>
        </p:nvSpPr>
        <p:spPr>
          <a:xfrm>
            <a:off x="457200" y="1752600"/>
            <a:ext cx="8229600" cy="4603750"/>
          </a:xfrm>
          <a:prstGeom prst="rect">
            <a:avLst/>
          </a:prstGeom>
        </p:spPr>
        <p:txBody>
          <a:bodyPr/>
          <a:lstStyle/>
          <a:p>
            <a:pPr>
              <a:defRPr>
                <a:latin typeface="Times New Roman"/>
                <a:ea typeface="Times New Roman"/>
                <a:cs typeface="Times New Roman"/>
                <a:sym typeface="Times New Roman"/>
              </a:defRPr>
            </a:pPr>
            <a:r>
              <a:t>B) The price implied by PPP was ₤39.99 but the actual price in the UK at the time was ₤35. What are some possible reasons why the price in the UK was lower than in the US?</a:t>
            </a:r>
          </a:p>
          <a:p>
            <a:pPr>
              <a:defRPr b="1">
                <a:latin typeface="Times New Roman"/>
                <a:ea typeface="Times New Roman"/>
                <a:cs typeface="Times New Roman"/>
                <a:sym typeface="Times New Roman"/>
              </a:defRPr>
            </a:pPr>
            <a:r>
              <a:t>Lower shipping costs to the UK.</a:t>
            </a:r>
          </a:p>
          <a:p>
            <a:pPr>
              <a:defRPr b="1">
                <a:latin typeface="Times New Roman"/>
                <a:ea typeface="Times New Roman"/>
                <a:cs typeface="Times New Roman"/>
                <a:sym typeface="Times New Roman"/>
              </a:defRPr>
            </a:pPr>
            <a:r>
              <a:t>Lower barriers across Europe than between Europe and the United States</a:t>
            </a:r>
          </a:p>
        </p:txBody>
      </p:sp>
      <p:sp>
        <p:nvSpPr>
          <p:cNvPr id="253" name="Slide Number Placeholder 3"/>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4" name="Picture 4" descr="Picture 4"/>
          <p:cNvPicPr>
            <a:picLocks noChangeAspect="1"/>
          </p:cNvPicPr>
          <p:nvPr/>
        </p:nvPicPr>
        <p:blipFill>
          <a:blip r:embed="rId2">
            <a:extLst/>
          </a:blip>
          <a:stretch>
            <a:fillRect/>
          </a:stretch>
        </p:blipFill>
        <p:spPr>
          <a:xfrm>
            <a:off x="6934200" y="1"/>
            <a:ext cx="2209800" cy="149932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Title 1"/>
          <p:cNvSpPr txBox="1"/>
          <p:nvPr>
            <p:ph type="title"/>
          </p:nvPr>
        </p:nvSpPr>
        <p:spPr>
          <a:xfrm>
            <a:off x="457200" y="274638"/>
            <a:ext cx="8229600" cy="835703"/>
          </a:xfrm>
          <a:prstGeom prst="rect">
            <a:avLst/>
          </a:prstGeom>
        </p:spPr>
        <p:txBody>
          <a:bodyPr/>
          <a:lstStyle>
            <a:lvl1pPr>
              <a:defRPr b="1" sz="4000">
                <a:latin typeface="Calibri"/>
                <a:ea typeface="Calibri"/>
                <a:cs typeface="Calibri"/>
                <a:sym typeface="Calibri"/>
              </a:defRPr>
            </a:lvl1pPr>
          </a:lstStyle>
          <a:p>
            <a:pPr/>
            <a:r>
              <a:t>Balance of Payments (BOP) </a:t>
            </a:r>
          </a:p>
        </p:txBody>
      </p:sp>
      <p:sp>
        <p:nvSpPr>
          <p:cNvPr id="257" name="Content Placeholder 2"/>
          <p:cNvSpPr txBox="1"/>
          <p:nvPr>
            <p:ph type="body" idx="1"/>
          </p:nvPr>
        </p:nvSpPr>
        <p:spPr>
          <a:xfrm>
            <a:off x="533400" y="1447800"/>
            <a:ext cx="8058150" cy="5029200"/>
          </a:xfrm>
          <a:prstGeom prst="rect">
            <a:avLst/>
          </a:prstGeom>
        </p:spPr>
        <p:txBody>
          <a:bodyPr/>
          <a:lstStyle/>
          <a:p>
            <a:pPr>
              <a:lnSpc>
                <a:spcPct val="90000"/>
              </a:lnSpc>
              <a:spcBef>
                <a:spcPts val="900"/>
              </a:spcBef>
              <a:defRPr sz="2900">
                <a:latin typeface="Times New Roman"/>
                <a:ea typeface="Times New Roman"/>
                <a:cs typeface="Times New Roman"/>
                <a:sym typeface="Times New Roman"/>
              </a:defRPr>
            </a:pPr>
            <a:r>
              <a:t>Record of payments between a country &amp; the rest of the world.</a:t>
            </a:r>
          </a:p>
          <a:p>
            <a:pPr lvl="1" marL="342900" indent="-171450">
              <a:lnSpc>
                <a:spcPct val="90000"/>
              </a:lnSpc>
              <a:spcBef>
                <a:spcPts val="900"/>
              </a:spcBef>
              <a:defRPr sz="2500">
                <a:latin typeface="Times New Roman"/>
                <a:ea typeface="Times New Roman"/>
                <a:cs typeface="Times New Roman"/>
                <a:sym typeface="Times New Roman"/>
              </a:defRPr>
            </a:pPr>
            <a:r>
              <a:t>A method to track payments made across borders.</a:t>
            </a:r>
          </a:p>
          <a:p>
            <a:pPr>
              <a:lnSpc>
                <a:spcPct val="90000"/>
              </a:lnSpc>
              <a:spcBef>
                <a:spcPts val="900"/>
              </a:spcBef>
              <a:defRPr sz="2900">
                <a:solidFill>
                  <a:schemeClr val="accent2"/>
                </a:solidFill>
                <a:latin typeface="Times New Roman"/>
                <a:ea typeface="Times New Roman"/>
                <a:cs typeface="Times New Roman"/>
                <a:sym typeface="Times New Roman"/>
              </a:defRPr>
            </a:pPr>
            <a:r>
              <a:t>Current account</a:t>
            </a:r>
            <a:r>
              <a:rPr>
                <a:solidFill>
                  <a:srgbClr val="000000"/>
                </a:solidFill>
              </a:rPr>
              <a:t>: Account that tracks all payments for goods &amp; services, current income from investments, and gifts.</a:t>
            </a:r>
          </a:p>
          <a:p>
            <a:pPr lvl="1" marL="342900" indent="-171450">
              <a:lnSpc>
                <a:spcPct val="90000"/>
              </a:lnSpc>
              <a:spcBef>
                <a:spcPts val="900"/>
              </a:spcBef>
              <a:defRPr sz="2500">
                <a:latin typeface="Times New Roman"/>
                <a:ea typeface="Times New Roman"/>
                <a:cs typeface="Times New Roman"/>
                <a:sym typeface="Times New Roman"/>
              </a:defRPr>
            </a:pPr>
            <a:r>
              <a:t>Often in a deficit (inflows &gt; outflows).</a:t>
            </a:r>
          </a:p>
          <a:p>
            <a:pPr>
              <a:lnSpc>
                <a:spcPct val="90000"/>
              </a:lnSpc>
              <a:spcBef>
                <a:spcPts val="900"/>
              </a:spcBef>
              <a:defRPr sz="2900">
                <a:solidFill>
                  <a:schemeClr val="accent2"/>
                </a:solidFill>
                <a:latin typeface="Times New Roman"/>
                <a:ea typeface="Times New Roman"/>
                <a:cs typeface="Times New Roman"/>
                <a:sym typeface="Times New Roman"/>
              </a:defRPr>
            </a:pPr>
            <a:r>
              <a:t>Capital account</a:t>
            </a:r>
            <a:r>
              <a:rPr>
                <a:solidFill>
                  <a:srgbClr val="000000"/>
                </a:solidFill>
              </a:rPr>
              <a:t>: Account that tracks payments for real &amp; financial assets between nations and extensions of international loans.</a:t>
            </a:r>
          </a:p>
          <a:p>
            <a:pPr lvl="1" marL="342900" indent="-171450">
              <a:lnSpc>
                <a:spcPct val="90000"/>
              </a:lnSpc>
              <a:spcBef>
                <a:spcPts val="900"/>
              </a:spcBef>
              <a:defRPr sz="2500">
                <a:latin typeface="Times New Roman"/>
                <a:ea typeface="Times New Roman"/>
                <a:cs typeface="Times New Roman"/>
                <a:sym typeface="Times New Roman"/>
              </a:defRPr>
            </a:pPr>
            <a:r>
              <a:t>Often in a surplus (outflows &gt; inflows).</a:t>
            </a:r>
          </a:p>
        </p:txBody>
      </p:sp>
      <p:sp>
        <p:nvSpPr>
          <p:cNvPr id="258" name="Slide Number Placeholder 3"/>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57">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257">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25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57">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5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57"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Title 1"/>
          <p:cNvSpPr txBox="1"/>
          <p:nvPr>
            <p:ph type="title"/>
          </p:nvPr>
        </p:nvSpPr>
        <p:spPr>
          <a:prstGeom prst="rect">
            <a:avLst/>
          </a:prstGeom>
        </p:spPr>
        <p:txBody>
          <a:bodyPr/>
          <a:lstStyle>
            <a:lvl1pPr defTabSz="786384">
              <a:defRPr b="1" sz="3784">
                <a:latin typeface="Calibri"/>
                <a:ea typeface="Calibri"/>
                <a:cs typeface="Calibri"/>
                <a:sym typeface="Calibri"/>
              </a:defRPr>
            </a:lvl1pPr>
          </a:lstStyle>
          <a:p>
            <a:pPr/>
            <a:r>
              <a:t>U.S. Trade Balance and Recessions, 1970–2020</a:t>
            </a:r>
          </a:p>
        </p:txBody>
      </p:sp>
      <p:pic>
        <p:nvPicPr>
          <p:cNvPr id="261" name="Picture 6" descr="Picture 6"/>
          <p:cNvPicPr>
            <a:picLocks noChangeAspect="1"/>
          </p:cNvPicPr>
          <p:nvPr/>
        </p:nvPicPr>
        <p:blipFill>
          <a:blip r:embed="rId2">
            <a:extLst/>
          </a:blip>
          <a:stretch>
            <a:fillRect/>
          </a:stretch>
        </p:blipFill>
        <p:spPr>
          <a:xfrm>
            <a:off x="793221" y="1828800"/>
            <a:ext cx="7557556" cy="4114800"/>
          </a:xfrm>
          <a:prstGeom prst="rect">
            <a:avLst/>
          </a:prstGeom>
          <a:ln w="12700">
            <a:miter lim="400000"/>
          </a:ln>
        </p:spPr>
      </p:pic>
      <p:sp>
        <p:nvSpPr>
          <p:cNvPr id="262" name="Slide Number Placeholder 7"/>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1" name="Picture 2" descr="Picture 2"/>
          <p:cNvPicPr>
            <a:picLocks noChangeAspect="1"/>
          </p:cNvPicPr>
          <p:nvPr/>
        </p:nvPicPr>
        <p:blipFill>
          <a:blip r:embed="rId2">
            <a:extLst/>
          </a:blip>
          <a:stretch>
            <a:fillRect/>
          </a:stretch>
        </p:blipFill>
        <p:spPr>
          <a:xfrm>
            <a:off x="1366837" y="3505200"/>
            <a:ext cx="6410326" cy="3190875"/>
          </a:xfrm>
          <a:prstGeom prst="rect">
            <a:avLst/>
          </a:prstGeom>
          <a:ln w="12700">
            <a:miter lim="400000"/>
          </a:ln>
        </p:spPr>
      </p:pic>
      <p:sp>
        <p:nvSpPr>
          <p:cNvPr id="112" name="Slide Number Placeholder 3"/>
          <p:cNvSpPr txBox="1"/>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3" name="Rectangle 6"/>
          <p:cNvSpPr txBox="1"/>
          <p:nvPr/>
        </p:nvSpPr>
        <p:spPr>
          <a:xfrm>
            <a:off x="426720" y="381000"/>
            <a:ext cx="8290561" cy="27280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457200">
              <a:spcBef>
                <a:spcPts val="1600"/>
              </a:spcBef>
              <a:buSzPct val="100000"/>
              <a:buFont typeface="Arial"/>
              <a:buChar char="•"/>
              <a:defRPr sz="2800">
                <a:latin typeface="Times New Roman"/>
                <a:ea typeface="Times New Roman"/>
                <a:cs typeface="Times New Roman"/>
                <a:sym typeface="Times New Roman"/>
              </a:defRPr>
            </a:pPr>
            <a:r>
              <a:t>The </a:t>
            </a:r>
            <a:r>
              <a:rPr b="1">
                <a:solidFill>
                  <a:srgbClr val="FF0000"/>
                </a:solidFill>
              </a:rPr>
              <a:t>nominal exchange rate</a:t>
            </a:r>
            <a:r>
              <a:t>: rate at which two  currencies can be traded for each other.</a:t>
            </a:r>
          </a:p>
          <a:p>
            <a:pPr marL="457200" indent="-457200">
              <a:spcBef>
                <a:spcPts val="1600"/>
              </a:spcBef>
              <a:buSzPct val="100000"/>
              <a:buFont typeface="Arial"/>
              <a:buChar char="•"/>
              <a:defRPr sz="2800">
                <a:latin typeface="Times New Roman"/>
                <a:ea typeface="Times New Roman"/>
                <a:cs typeface="Times New Roman"/>
                <a:sym typeface="Times New Roman"/>
              </a:defRPr>
            </a:pPr>
            <a:r>
              <a:t>Exchange rates can be expressed either as the amount of foreign currency needed to purchase one U.S. dollar or as the number of U.S. dollars needed to purchase one unit of the foreign currency.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13"/>
                                        </p:tgtEl>
                                        <p:attrNameLst>
                                          <p:attrName>style.visibility</p:attrName>
                                        </p:attrNameLst>
                                      </p:cBhvr>
                                      <p:to>
                                        <p:strVal val="visible"/>
                                      </p:to>
                                    </p:set>
                                    <p:animEffect filter="fade" transition="in">
                                      <p:cBhvr>
                                        <p:cTn id="7" dur="50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111"/>
                                        </p:tgtEl>
                                        <p:attrNameLst>
                                          <p:attrName>style.visibility</p:attrName>
                                        </p:attrNameLst>
                                      </p:cBhvr>
                                      <p:to>
                                        <p:strVal val="visible"/>
                                      </p:to>
                                    </p:set>
                                    <p:animEffect filter="fade" transition="in">
                                      <p:cBhvr>
                                        <p:cTn id="12" dur="5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1" grpId="2"/>
      <p:bldP build="whole" bldLvl="1" animBg="1" rev="0" advAuto="0" spid="113"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Picture 2" descr="Picture 2"/>
          <p:cNvPicPr>
            <a:picLocks noChangeAspect="1"/>
          </p:cNvPicPr>
          <p:nvPr/>
        </p:nvPicPr>
        <p:blipFill>
          <a:blip r:embed="rId2">
            <a:extLst/>
          </a:blip>
          <a:srcRect l="0" t="7859" r="0" b="0"/>
          <a:stretch>
            <a:fillRect/>
          </a:stretch>
        </p:blipFill>
        <p:spPr>
          <a:xfrm>
            <a:off x="1475385" y="1972403"/>
            <a:ext cx="6193231" cy="3946867"/>
          </a:xfrm>
          <a:prstGeom prst="rect">
            <a:avLst/>
          </a:prstGeom>
          <a:ln w="12700">
            <a:miter lim="400000"/>
          </a:ln>
        </p:spPr>
      </p:pic>
      <p:sp>
        <p:nvSpPr>
          <p:cNvPr id="265" name="Title 3"/>
          <p:cNvSpPr txBox="1"/>
          <p:nvPr>
            <p:ph type="title"/>
          </p:nvPr>
        </p:nvSpPr>
        <p:spPr>
          <a:prstGeom prst="rect">
            <a:avLst/>
          </a:prstGeom>
        </p:spPr>
        <p:txBody>
          <a:bodyPr/>
          <a:lstStyle/>
          <a:p>
            <a:pPr defTabSz="859536">
              <a:defRPr b="1" sz="3759">
                <a:latin typeface="Calibri"/>
                <a:ea typeface="Calibri"/>
                <a:cs typeface="Calibri"/>
                <a:sym typeface="Calibri"/>
              </a:defRPr>
            </a:pPr>
            <a:r>
              <a:t>Current Account &amp; </a:t>
            </a:r>
            <a:br/>
            <a:r>
              <a:t>Capital Account Transactions</a:t>
            </a:r>
          </a:p>
        </p:txBody>
      </p:sp>
      <p:sp>
        <p:nvSpPr>
          <p:cNvPr id="266" name="Slide Number Placeholder 5"/>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Title 4"/>
          <p:cNvSpPr txBox="1"/>
          <p:nvPr>
            <p:ph type="title"/>
          </p:nvPr>
        </p:nvSpPr>
        <p:spPr>
          <a:prstGeom prst="rect">
            <a:avLst/>
          </a:prstGeom>
        </p:spPr>
        <p:txBody>
          <a:bodyPr/>
          <a:lstStyle/>
          <a:p>
            <a:pPr defTabSz="886968">
              <a:defRPr b="1" sz="3783">
                <a:latin typeface="Calibri"/>
                <a:ea typeface="Calibri"/>
                <a:cs typeface="Calibri"/>
                <a:sym typeface="Calibri"/>
              </a:defRPr>
            </a:pPr>
            <a:r>
              <a:t>U.S. Balance of Payments </a:t>
            </a:r>
            <a:br/>
            <a:r>
              <a:t>(Millions of Dollars)</a:t>
            </a:r>
          </a:p>
        </p:txBody>
      </p:sp>
      <p:pic>
        <p:nvPicPr>
          <p:cNvPr id="269" name="Picture 1" descr="Picture 1"/>
          <p:cNvPicPr>
            <a:picLocks noChangeAspect="1"/>
          </p:cNvPicPr>
          <p:nvPr/>
        </p:nvPicPr>
        <p:blipFill>
          <a:blip r:embed="rId2">
            <a:extLst/>
          </a:blip>
          <a:stretch>
            <a:fillRect/>
          </a:stretch>
        </p:blipFill>
        <p:spPr>
          <a:xfrm>
            <a:off x="1295400" y="1981200"/>
            <a:ext cx="6553200" cy="3619500"/>
          </a:xfrm>
          <a:prstGeom prst="rect">
            <a:avLst/>
          </a:prstGeom>
          <a:ln w="12700">
            <a:miter lim="400000"/>
          </a:ln>
        </p:spPr>
      </p:pic>
      <p:sp>
        <p:nvSpPr>
          <p:cNvPr id="270" name="Slide Number Placeholder 3"/>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Title 1"/>
          <p:cNvSpPr txBox="1"/>
          <p:nvPr>
            <p:ph type="title"/>
          </p:nvPr>
        </p:nvSpPr>
        <p:spPr>
          <a:prstGeom prst="rect">
            <a:avLst/>
          </a:prstGeom>
        </p:spPr>
        <p:txBody>
          <a:bodyPr/>
          <a:lstStyle/>
          <a:p>
            <a:pPr defTabSz="859536">
              <a:defRPr b="1" sz="3759">
                <a:latin typeface="Calibri"/>
                <a:ea typeface="Calibri"/>
                <a:cs typeface="Calibri"/>
                <a:sym typeface="Calibri"/>
              </a:defRPr>
            </a:pPr>
            <a:r>
              <a:t>The Key Identity of </a:t>
            </a:r>
            <a:br/>
            <a:r>
              <a:t>Balance of Payments</a:t>
            </a:r>
          </a:p>
        </p:txBody>
      </p:sp>
      <p:sp>
        <p:nvSpPr>
          <p:cNvPr id="273" name="Content Placeholder 2"/>
          <p:cNvSpPr txBox="1"/>
          <p:nvPr>
            <p:ph type="body" idx="1"/>
          </p:nvPr>
        </p:nvSpPr>
        <p:spPr>
          <a:xfrm>
            <a:off x="628650" y="1828799"/>
            <a:ext cx="7905750" cy="4642541"/>
          </a:xfrm>
          <a:prstGeom prst="rect">
            <a:avLst/>
          </a:prstGeom>
        </p:spPr>
        <p:txBody>
          <a:bodyPr/>
          <a:lstStyle/>
          <a:p>
            <a:pPr>
              <a:spcBef>
                <a:spcPts val="1300"/>
              </a:spcBef>
              <a:defRPr>
                <a:latin typeface="Times New Roman"/>
                <a:ea typeface="Times New Roman"/>
                <a:cs typeface="Times New Roman"/>
                <a:sym typeface="Times New Roman"/>
              </a:defRPr>
            </a:pPr>
            <a:r>
              <a:t>While either account can be in deficit or surplus, together they sum to zero.</a:t>
            </a:r>
          </a:p>
          <a:p>
            <a:pPr indent="-171450">
              <a:spcBef>
                <a:spcPts val="1300"/>
              </a:spcBef>
              <a:defRPr>
                <a:latin typeface="Times New Roman"/>
                <a:ea typeface="Times New Roman"/>
                <a:cs typeface="Times New Roman"/>
                <a:sym typeface="Times New Roman"/>
              </a:defRPr>
            </a:pPr>
            <a:r>
              <a:t>A positive balance in the current account means there must be a negative balance in the capital account, and vice versa.</a:t>
            </a:r>
          </a:p>
          <a:p>
            <a:pPr indent="-171450">
              <a:spcBef>
                <a:spcPts val="1300"/>
              </a:spcBef>
              <a:defRPr sz="900">
                <a:latin typeface="Times New Roman"/>
                <a:ea typeface="Times New Roman"/>
                <a:cs typeface="Times New Roman"/>
                <a:sym typeface="Times New Roman"/>
              </a:defRPr>
            </a:pPr>
          </a:p>
          <a:p>
            <a:pPr marL="314400" indent="-314400">
              <a:spcBef>
                <a:spcPts val="1300"/>
              </a:spcBef>
              <a:defRPr>
                <a:latin typeface="Cambria Math"/>
                <a:ea typeface="Cambria Math"/>
                <a:cs typeface="Cambria Math"/>
                <a:sym typeface="Cambria Math"/>
              </a:defRPr>
            </a:pPr>
            <a14:m>
              <m:oMathPara>
                <m:oMathParaPr>
                  <m:jc m:val="left"/>
                </m:oMathParaPr>
                <m:oMath>
                  <m:r>
                    <a:rPr xmlns:a="http://schemas.openxmlformats.org/drawingml/2006/main" sz="2750" i="1">
                      <a:solidFill>
                        <a:srgbClr val="000000"/>
                      </a:solidFill>
                      <a:latin typeface="Cambria Math" panose="02040503050406030204" pitchFamily="18" charset="0"/>
                    </a:rPr>
                    <m:t>𝐶</m:t>
                  </m:r>
                  <m:r>
                    <a:rPr xmlns:a="http://schemas.openxmlformats.org/drawingml/2006/main" sz="2750" i="1">
                      <a:solidFill>
                        <a:srgbClr val="000000"/>
                      </a:solidFill>
                      <a:latin typeface="Cambria Math" panose="02040503050406030204" pitchFamily="18" charset="0"/>
                    </a:rPr>
                    <m:t>𝑢</m:t>
                  </m:r>
                  <m:r>
                    <a:rPr xmlns:a="http://schemas.openxmlformats.org/drawingml/2006/main" sz="2750" i="1">
                      <a:solidFill>
                        <a:srgbClr val="000000"/>
                      </a:solidFill>
                      <a:latin typeface="Cambria Math" panose="02040503050406030204" pitchFamily="18" charset="0"/>
                    </a:rPr>
                    <m:t>𝑟</m:t>
                  </m:r>
                  <m:r>
                    <a:rPr xmlns:a="http://schemas.openxmlformats.org/drawingml/2006/main" sz="2750" i="1">
                      <a:solidFill>
                        <a:srgbClr val="000000"/>
                      </a:solidFill>
                      <a:latin typeface="Cambria Math" panose="02040503050406030204" pitchFamily="18" charset="0"/>
                    </a:rPr>
                    <m:t>𝑟</m:t>
                  </m:r>
                  <m:r>
                    <a:rPr xmlns:a="http://schemas.openxmlformats.org/drawingml/2006/main" sz="2750" i="1">
                      <a:solidFill>
                        <a:srgbClr val="000000"/>
                      </a:solidFill>
                      <a:latin typeface="Cambria Math" panose="02040503050406030204" pitchFamily="18" charset="0"/>
                    </a:rPr>
                    <m:t>𝑒</m:t>
                  </m:r>
                  <m:r>
                    <a:rPr xmlns:a="http://schemas.openxmlformats.org/drawingml/2006/main" sz="2750" i="1">
                      <a:solidFill>
                        <a:srgbClr val="000000"/>
                      </a:solidFill>
                      <a:latin typeface="Cambria Math" panose="02040503050406030204" pitchFamily="18" charset="0"/>
                    </a:rPr>
                    <m:t>𝑛</m:t>
                  </m:r>
                  <m:r>
                    <a:rPr xmlns:a="http://schemas.openxmlformats.org/drawingml/2006/main" sz="2750" i="1">
                      <a:solidFill>
                        <a:srgbClr val="000000"/>
                      </a:solidFill>
                      <a:latin typeface="Cambria Math" panose="02040503050406030204" pitchFamily="18" charset="0"/>
                    </a:rPr>
                    <m:t>𝑡</m:t>
                  </m:r>
                  <m:r>
                    <a:rPr xmlns:a="http://schemas.openxmlformats.org/drawingml/2006/main" sz="2750" i="1">
                      <a:solidFill>
                        <a:srgbClr val="000000"/>
                      </a:solidFill>
                      <a:latin typeface="Cambria Math" panose="02040503050406030204" pitchFamily="18" charset="0"/>
                    </a:rPr>
                    <m:t/>
                  </m:r>
                  <m:r>
                    <a:rPr xmlns:a="http://schemas.openxmlformats.org/drawingml/2006/main" sz="2750" i="1">
                      <a:solidFill>
                        <a:srgbClr val="000000"/>
                      </a:solidFill>
                      <a:latin typeface="Cambria Math" panose="02040503050406030204" pitchFamily="18" charset="0"/>
                    </a:rPr>
                    <m:t>𝑎</m:t>
                  </m:r>
                  <m:r>
                    <a:rPr xmlns:a="http://schemas.openxmlformats.org/drawingml/2006/main" sz="2750" i="1">
                      <a:solidFill>
                        <a:srgbClr val="000000"/>
                      </a:solidFill>
                      <a:latin typeface="Cambria Math" panose="02040503050406030204" pitchFamily="18" charset="0"/>
                    </a:rPr>
                    <m:t>𝑐</m:t>
                  </m:r>
                  <m:r>
                    <a:rPr xmlns:a="http://schemas.openxmlformats.org/drawingml/2006/main" sz="2750" i="1">
                      <a:solidFill>
                        <a:srgbClr val="000000"/>
                      </a:solidFill>
                      <a:latin typeface="Cambria Math" panose="02040503050406030204" pitchFamily="18" charset="0"/>
                    </a:rPr>
                    <m:t>𝑐</m:t>
                  </m:r>
                  <m:r>
                    <a:rPr xmlns:a="http://schemas.openxmlformats.org/drawingml/2006/main" sz="2750" i="1">
                      <a:solidFill>
                        <a:srgbClr val="000000"/>
                      </a:solidFill>
                      <a:latin typeface="Cambria Math" panose="02040503050406030204" pitchFamily="18" charset="0"/>
                    </a:rPr>
                    <m:t>𝑜</m:t>
                  </m:r>
                  <m:r>
                    <a:rPr xmlns:a="http://schemas.openxmlformats.org/drawingml/2006/main" sz="2750" i="1">
                      <a:solidFill>
                        <a:srgbClr val="000000"/>
                      </a:solidFill>
                      <a:latin typeface="Cambria Math" panose="02040503050406030204" pitchFamily="18" charset="0"/>
                    </a:rPr>
                    <m:t>𝑢</m:t>
                  </m:r>
                  <m:r>
                    <a:rPr xmlns:a="http://schemas.openxmlformats.org/drawingml/2006/main" sz="2750" i="1">
                      <a:solidFill>
                        <a:srgbClr val="000000"/>
                      </a:solidFill>
                      <a:latin typeface="Cambria Math" panose="02040503050406030204" pitchFamily="18" charset="0"/>
                    </a:rPr>
                    <m:t>𝑛</m:t>
                  </m:r>
                  <m:r>
                    <a:rPr xmlns:a="http://schemas.openxmlformats.org/drawingml/2006/main" sz="2750" i="1">
                      <a:solidFill>
                        <a:srgbClr val="000000"/>
                      </a:solidFill>
                      <a:latin typeface="Cambria Math" panose="02040503050406030204" pitchFamily="18" charset="0"/>
                    </a:rPr>
                    <m:t>𝑡</m:t>
                  </m:r>
                  <m:r>
                    <a:rPr xmlns:a="http://schemas.openxmlformats.org/drawingml/2006/main" sz="2750" i="1">
                      <a:solidFill>
                        <a:srgbClr val="000000"/>
                      </a:solidFill>
                      <a:latin typeface="Cambria Math" panose="02040503050406030204" pitchFamily="18" charset="0"/>
                    </a:rPr>
                    <m:t/>
                  </m:r>
                  <m:r>
                    <a:rPr xmlns:a="http://schemas.openxmlformats.org/drawingml/2006/main" sz="2750" i="1">
                      <a:solidFill>
                        <a:srgbClr val="000000"/>
                      </a:solidFill>
                      <a:latin typeface="Cambria Math" panose="02040503050406030204" pitchFamily="18" charset="0"/>
                    </a:rPr>
                    <m:t>𝑏</m:t>
                  </m:r>
                  <m:r>
                    <a:rPr xmlns:a="http://schemas.openxmlformats.org/drawingml/2006/main" sz="2750" i="1">
                      <a:solidFill>
                        <a:srgbClr val="000000"/>
                      </a:solidFill>
                      <a:latin typeface="Cambria Math" panose="02040503050406030204" pitchFamily="18" charset="0"/>
                    </a:rPr>
                    <m:t>𝑎</m:t>
                  </m:r>
                  <m:r>
                    <a:rPr xmlns:a="http://schemas.openxmlformats.org/drawingml/2006/main" sz="2750" i="1">
                      <a:solidFill>
                        <a:srgbClr val="000000"/>
                      </a:solidFill>
                      <a:latin typeface="Cambria Math" panose="02040503050406030204" pitchFamily="18" charset="0"/>
                    </a:rPr>
                    <m:t>𝑙</m:t>
                  </m:r>
                  <m:r>
                    <a:rPr xmlns:a="http://schemas.openxmlformats.org/drawingml/2006/main" sz="2750" i="1">
                      <a:solidFill>
                        <a:srgbClr val="000000"/>
                      </a:solidFill>
                      <a:latin typeface="Cambria Math" panose="02040503050406030204" pitchFamily="18" charset="0"/>
                    </a:rPr>
                    <m:t>𝑎</m:t>
                  </m:r>
                  <m:r>
                    <a:rPr xmlns:a="http://schemas.openxmlformats.org/drawingml/2006/main" sz="2750" i="1">
                      <a:solidFill>
                        <a:srgbClr val="000000"/>
                      </a:solidFill>
                      <a:latin typeface="Cambria Math" panose="02040503050406030204" pitchFamily="18" charset="0"/>
                    </a:rPr>
                    <m:t>𝑛</m:t>
                  </m:r>
                  <m:r>
                    <a:rPr xmlns:a="http://schemas.openxmlformats.org/drawingml/2006/main" sz="2750" i="1">
                      <a:solidFill>
                        <a:srgbClr val="000000"/>
                      </a:solidFill>
                      <a:latin typeface="Cambria Math" panose="02040503050406030204" pitchFamily="18" charset="0"/>
                    </a:rPr>
                    <m:t>𝑐</m:t>
                  </m:r>
                  <m:r>
                    <a:rPr xmlns:a="http://schemas.openxmlformats.org/drawingml/2006/main" sz="2750" i="1">
                      <a:solidFill>
                        <a:srgbClr val="000000"/>
                      </a:solidFill>
                      <a:latin typeface="Cambria Math" panose="02040503050406030204" pitchFamily="18" charset="0"/>
                    </a:rPr>
                    <m:t>𝑒</m:t>
                  </m:r>
                  <m:r>
                    <a:rPr xmlns:a="http://schemas.openxmlformats.org/drawingml/2006/main" sz="2750" i="1">
                      <a:solidFill>
                        <a:srgbClr val="000000"/>
                      </a:solidFill>
                      <a:latin typeface="Cambria Math" panose="02040503050406030204" pitchFamily="18" charset="0"/>
                    </a:rPr>
                    <m:t>+</m:t>
                  </m:r>
                  <m:r>
                    <a:rPr xmlns:a="http://schemas.openxmlformats.org/drawingml/2006/main" sz="2750" i="1">
                      <a:solidFill>
                        <a:srgbClr val="000000"/>
                      </a:solidFill>
                      <a:latin typeface="Cambria Math" panose="02040503050406030204" pitchFamily="18" charset="0"/>
                    </a:rPr>
                    <m:t>𝑐</m:t>
                  </m:r>
                  <m:r>
                    <a:rPr xmlns:a="http://schemas.openxmlformats.org/drawingml/2006/main" sz="2750" i="1">
                      <a:solidFill>
                        <a:srgbClr val="000000"/>
                      </a:solidFill>
                      <a:latin typeface="Cambria Math" panose="02040503050406030204" pitchFamily="18" charset="0"/>
                    </a:rPr>
                    <m:t>𝑎</m:t>
                  </m:r>
                  <m:r>
                    <a:rPr xmlns:a="http://schemas.openxmlformats.org/drawingml/2006/main" sz="2750" i="1">
                      <a:solidFill>
                        <a:srgbClr val="000000"/>
                      </a:solidFill>
                      <a:latin typeface="Cambria Math" panose="02040503050406030204" pitchFamily="18" charset="0"/>
                    </a:rPr>
                    <m:t>𝑝</m:t>
                  </m:r>
                  <m:r>
                    <a:rPr xmlns:a="http://schemas.openxmlformats.org/drawingml/2006/main" sz="2750" i="1">
                      <a:solidFill>
                        <a:srgbClr val="000000"/>
                      </a:solidFill>
                      <a:latin typeface="Cambria Math" panose="02040503050406030204" pitchFamily="18" charset="0"/>
                    </a:rPr>
                    <m:t>𝑖</m:t>
                  </m:r>
                  <m:r>
                    <a:rPr xmlns:a="http://schemas.openxmlformats.org/drawingml/2006/main" sz="2750" i="1">
                      <a:solidFill>
                        <a:srgbClr val="000000"/>
                      </a:solidFill>
                      <a:latin typeface="Cambria Math" panose="02040503050406030204" pitchFamily="18" charset="0"/>
                    </a:rPr>
                    <m:t>𝑡</m:t>
                  </m:r>
                  <m:r>
                    <a:rPr xmlns:a="http://schemas.openxmlformats.org/drawingml/2006/main" sz="2750" i="1">
                      <a:solidFill>
                        <a:srgbClr val="000000"/>
                      </a:solidFill>
                      <a:latin typeface="Cambria Math" panose="02040503050406030204" pitchFamily="18" charset="0"/>
                    </a:rPr>
                    <m:t>𝑎</m:t>
                  </m:r>
                  <m:r>
                    <a:rPr xmlns:a="http://schemas.openxmlformats.org/drawingml/2006/main" sz="2750" i="1">
                      <a:solidFill>
                        <a:srgbClr val="000000"/>
                      </a:solidFill>
                      <a:latin typeface="Cambria Math" panose="02040503050406030204" pitchFamily="18" charset="0"/>
                    </a:rPr>
                    <m:t>𝑙</m:t>
                  </m:r>
                  <m:r>
                    <a:rPr xmlns:a="http://schemas.openxmlformats.org/drawingml/2006/main" sz="2750" i="1">
                      <a:solidFill>
                        <a:srgbClr val="000000"/>
                      </a:solidFill>
                      <a:latin typeface="Cambria Math" panose="02040503050406030204" pitchFamily="18" charset="0"/>
                    </a:rPr>
                    <m:t/>
                  </m:r>
                  <m:r>
                    <a:rPr xmlns:a="http://schemas.openxmlformats.org/drawingml/2006/main" sz="2750" i="1">
                      <a:solidFill>
                        <a:srgbClr val="000000"/>
                      </a:solidFill>
                      <a:latin typeface="Cambria Math" panose="02040503050406030204" pitchFamily="18" charset="0"/>
                    </a:rPr>
                    <m:t>𝑎</m:t>
                  </m:r>
                  <m:r>
                    <a:rPr xmlns:a="http://schemas.openxmlformats.org/drawingml/2006/main" sz="2750" i="1">
                      <a:solidFill>
                        <a:srgbClr val="000000"/>
                      </a:solidFill>
                      <a:latin typeface="Cambria Math" panose="02040503050406030204" pitchFamily="18" charset="0"/>
                    </a:rPr>
                    <m:t>𝑐</m:t>
                  </m:r>
                  <m:r>
                    <a:rPr xmlns:a="http://schemas.openxmlformats.org/drawingml/2006/main" sz="2750" i="1">
                      <a:solidFill>
                        <a:srgbClr val="000000"/>
                      </a:solidFill>
                      <a:latin typeface="Cambria Math" panose="02040503050406030204" pitchFamily="18" charset="0"/>
                    </a:rPr>
                    <m:t>𝑐</m:t>
                  </m:r>
                  <m:r>
                    <a:rPr xmlns:a="http://schemas.openxmlformats.org/drawingml/2006/main" sz="2750" i="1">
                      <a:solidFill>
                        <a:srgbClr val="000000"/>
                      </a:solidFill>
                      <a:latin typeface="Cambria Math" panose="02040503050406030204" pitchFamily="18" charset="0"/>
                    </a:rPr>
                    <m:t>𝑜</m:t>
                  </m:r>
                  <m:r>
                    <a:rPr xmlns:a="http://schemas.openxmlformats.org/drawingml/2006/main" sz="2750" i="1">
                      <a:solidFill>
                        <a:srgbClr val="000000"/>
                      </a:solidFill>
                      <a:latin typeface="Cambria Math" panose="02040503050406030204" pitchFamily="18" charset="0"/>
                    </a:rPr>
                    <m:t>𝑢</m:t>
                  </m:r>
                  <m:r>
                    <a:rPr xmlns:a="http://schemas.openxmlformats.org/drawingml/2006/main" sz="2750" i="1">
                      <a:solidFill>
                        <a:srgbClr val="000000"/>
                      </a:solidFill>
                      <a:latin typeface="Cambria Math" panose="02040503050406030204" pitchFamily="18" charset="0"/>
                    </a:rPr>
                    <m:t>𝑛</m:t>
                  </m:r>
                  <m:r>
                    <a:rPr xmlns:a="http://schemas.openxmlformats.org/drawingml/2006/main" sz="2750" i="1">
                      <a:solidFill>
                        <a:srgbClr val="000000"/>
                      </a:solidFill>
                      <a:latin typeface="Cambria Math" panose="02040503050406030204" pitchFamily="18" charset="0"/>
                    </a:rPr>
                    <m:t>𝑡</m:t>
                  </m:r>
                  <m:r>
                    <a:rPr xmlns:a="http://schemas.openxmlformats.org/drawingml/2006/main" sz="2750" i="1">
                      <a:solidFill>
                        <a:srgbClr val="000000"/>
                      </a:solidFill>
                      <a:latin typeface="Cambria Math" panose="02040503050406030204" pitchFamily="18" charset="0"/>
                    </a:rPr>
                    <m:t/>
                  </m:r>
                  <m:r>
                    <a:rPr xmlns:a="http://schemas.openxmlformats.org/drawingml/2006/main" sz="2750" i="1">
                      <a:solidFill>
                        <a:srgbClr val="000000"/>
                      </a:solidFill>
                      <a:latin typeface="Cambria Math" panose="02040503050406030204" pitchFamily="18" charset="0"/>
                    </a:rPr>
                    <m:t>𝑏</m:t>
                  </m:r>
                  <m:r>
                    <a:rPr xmlns:a="http://schemas.openxmlformats.org/drawingml/2006/main" sz="2750" i="1">
                      <a:solidFill>
                        <a:srgbClr val="000000"/>
                      </a:solidFill>
                      <a:latin typeface="Cambria Math" panose="02040503050406030204" pitchFamily="18" charset="0"/>
                    </a:rPr>
                    <m:t>𝑎</m:t>
                  </m:r>
                  <m:r>
                    <a:rPr xmlns:a="http://schemas.openxmlformats.org/drawingml/2006/main" sz="2750" i="1">
                      <a:solidFill>
                        <a:srgbClr val="000000"/>
                      </a:solidFill>
                      <a:latin typeface="Cambria Math" panose="02040503050406030204" pitchFamily="18" charset="0"/>
                    </a:rPr>
                    <m:t>𝑙</m:t>
                  </m:r>
                  <m:r>
                    <a:rPr xmlns:a="http://schemas.openxmlformats.org/drawingml/2006/main" sz="2750" i="1">
                      <a:solidFill>
                        <a:srgbClr val="000000"/>
                      </a:solidFill>
                      <a:latin typeface="Cambria Math" panose="02040503050406030204" pitchFamily="18" charset="0"/>
                    </a:rPr>
                    <m:t>𝑎</m:t>
                  </m:r>
                  <m:r>
                    <a:rPr xmlns:a="http://schemas.openxmlformats.org/drawingml/2006/main" sz="2750" i="1">
                      <a:solidFill>
                        <a:srgbClr val="000000"/>
                      </a:solidFill>
                      <a:latin typeface="Cambria Math" panose="02040503050406030204" pitchFamily="18" charset="0"/>
                    </a:rPr>
                    <m:t>𝑛</m:t>
                  </m:r>
                  <m:r>
                    <a:rPr xmlns:a="http://schemas.openxmlformats.org/drawingml/2006/main" sz="2750" i="1">
                      <a:solidFill>
                        <a:srgbClr val="000000"/>
                      </a:solidFill>
                      <a:latin typeface="Cambria Math" panose="02040503050406030204" pitchFamily="18" charset="0"/>
                    </a:rPr>
                    <m:t>𝑐</m:t>
                  </m:r>
                  <m:r>
                    <a:rPr xmlns:a="http://schemas.openxmlformats.org/drawingml/2006/main" sz="2750" i="1">
                      <a:solidFill>
                        <a:srgbClr val="000000"/>
                      </a:solidFill>
                      <a:latin typeface="Cambria Math" panose="02040503050406030204" pitchFamily="18" charset="0"/>
                    </a:rPr>
                    <m:t>𝑒</m:t>
                  </m:r>
                  <m:r>
                    <a:rPr xmlns:a="http://schemas.openxmlformats.org/drawingml/2006/main" sz="2750" i="1">
                      <a:solidFill>
                        <a:srgbClr val="000000"/>
                      </a:solidFill>
                      <a:latin typeface="Cambria Math" panose="02040503050406030204" pitchFamily="18" charset="0"/>
                    </a:rPr>
                    <m:t>= 0</m:t>
                  </m:r>
                </m:oMath>
              </m:oMathPara>
            </a14:m>
            <a:endParaRPr sz="2934"/>
          </a:p>
        </p:txBody>
      </p:sp>
      <p:sp>
        <p:nvSpPr>
          <p:cNvPr id="274" name="Slide Number Placeholder 3"/>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7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73">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27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273">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73" grpId="1"/>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Title 1"/>
          <p:cNvSpPr txBox="1"/>
          <p:nvPr>
            <p:ph type="title"/>
          </p:nvPr>
        </p:nvSpPr>
        <p:spPr>
          <a:xfrm>
            <a:off x="457200" y="274638"/>
            <a:ext cx="8229600" cy="944563"/>
          </a:xfrm>
          <a:prstGeom prst="rect">
            <a:avLst/>
          </a:prstGeom>
        </p:spPr>
        <p:txBody>
          <a:bodyPr/>
          <a:lstStyle>
            <a:lvl1pPr>
              <a:defRPr b="1" sz="4000">
                <a:latin typeface="Calibri"/>
                <a:ea typeface="Calibri"/>
                <a:cs typeface="Calibri"/>
                <a:sym typeface="Calibri"/>
              </a:defRPr>
            </a:lvl1pPr>
          </a:lstStyle>
          <a:p>
            <a:pPr/>
            <a:r>
              <a:t>Balance of Payments Example</a:t>
            </a:r>
          </a:p>
        </p:txBody>
      </p:sp>
      <p:sp>
        <p:nvSpPr>
          <p:cNvPr id="277" name="Content Placeholder 2"/>
          <p:cNvSpPr txBox="1"/>
          <p:nvPr>
            <p:ph type="body" idx="1"/>
          </p:nvPr>
        </p:nvSpPr>
        <p:spPr>
          <a:xfrm>
            <a:off x="628650" y="1371599"/>
            <a:ext cx="7981950" cy="5211764"/>
          </a:xfrm>
          <a:prstGeom prst="rect">
            <a:avLst/>
          </a:prstGeom>
        </p:spPr>
        <p:txBody>
          <a:bodyPr/>
          <a:lstStyle/>
          <a:p>
            <a:pPr>
              <a:spcBef>
                <a:spcPts val="600"/>
              </a:spcBef>
              <a:defRPr sz="2900">
                <a:latin typeface="Times New Roman"/>
                <a:ea typeface="Times New Roman"/>
                <a:cs typeface="Times New Roman"/>
                <a:sym typeface="Times New Roman"/>
              </a:defRPr>
            </a:pPr>
            <a:r>
              <a:t>Assume trade deficit begins at zero:</a:t>
            </a:r>
          </a:p>
          <a:p>
            <a:pPr lvl="1" marL="0" indent="193774" algn="ctr">
              <a:spcBef>
                <a:spcPts val="600"/>
              </a:spcBef>
              <a:buSzTx/>
              <a:buNone/>
              <a:defRPr sz="2500">
                <a:latin typeface="Cambria Math"/>
                <a:ea typeface="Cambria Math"/>
                <a:cs typeface="Cambria Math"/>
                <a:sym typeface="Cambria Math"/>
              </a:defRPr>
            </a:pPr>
            <a14:m>
              <m:oMath>
                <m:r>
                  <a:rPr xmlns:a="http://schemas.openxmlformats.org/drawingml/2006/main" sz="2500" i="1">
                    <a:solidFill>
                      <a:srgbClr val="000000"/>
                    </a:solidFill>
                    <a:latin typeface="Cambria Math" panose="02040503050406030204" pitchFamily="18" charset="0"/>
                  </a:rPr>
                  <m:t>𝐼</m:t>
                </m:r>
                <m:r>
                  <a:rPr xmlns:a="http://schemas.openxmlformats.org/drawingml/2006/main" sz="2500" i="1">
                    <a:solidFill>
                      <a:srgbClr val="000000"/>
                    </a:solidFill>
                    <a:latin typeface="Cambria Math" panose="02040503050406030204" pitchFamily="18" charset="0"/>
                  </a:rPr>
                  <m:t>𝑚</m:t>
                </m:r>
                <m:r>
                  <a:rPr xmlns:a="http://schemas.openxmlformats.org/drawingml/2006/main" sz="2500" i="1">
                    <a:solidFill>
                      <a:srgbClr val="000000"/>
                    </a:solidFill>
                    <a:latin typeface="Cambria Math" panose="02040503050406030204" pitchFamily="18" charset="0"/>
                  </a:rPr>
                  <m:t>𝑝</m:t>
                </m:r>
                <m:r>
                  <a:rPr xmlns:a="http://schemas.openxmlformats.org/drawingml/2006/main" sz="2500" i="1">
                    <a:solidFill>
                      <a:srgbClr val="000000"/>
                    </a:solidFill>
                    <a:latin typeface="Cambria Math" panose="02040503050406030204" pitchFamily="18" charset="0"/>
                  </a:rPr>
                  <m:t>𝑜</m:t>
                </m:r>
                <m:r>
                  <a:rPr xmlns:a="http://schemas.openxmlformats.org/drawingml/2006/main" sz="2500" i="1">
                    <a:solidFill>
                      <a:srgbClr val="000000"/>
                    </a:solidFill>
                    <a:latin typeface="Cambria Math" panose="02040503050406030204" pitchFamily="18" charset="0"/>
                  </a:rPr>
                  <m:t>𝑟</m:t>
                </m:r>
                <m:r>
                  <a:rPr xmlns:a="http://schemas.openxmlformats.org/drawingml/2006/main" sz="2500" i="1">
                    <a:solidFill>
                      <a:srgbClr val="000000"/>
                    </a:solidFill>
                    <a:latin typeface="Cambria Math" panose="02040503050406030204" pitchFamily="18" charset="0"/>
                  </a:rPr>
                  <m:t>𝑡</m:t>
                </m:r>
                <m:r>
                  <a:rPr xmlns:a="http://schemas.openxmlformats.org/drawingml/2006/main" sz="2500" i="1">
                    <a:solidFill>
                      <a:srgbClr val="000000"/>
                    </a:solidFill>
                    <a:latin typeface="Cambria Math" panose="02040503050406030204" pitchFamily="18" charset="0"/>
                  </a:rPr>
                  <m:t>𝑠</m:t>
                </m:r>
                <m:r>
                  <a:rPr xmlns:a="http://schemas.openxmlformats.org/drawingml/2006/main" sz="2500" i="1">
                    <a:solidFill>
                      <a:srgbClr val="000000"/>
                    </a:solidFill>
                    <a:latin typeface="Cambria Math" panose="02040503050406030204" pitchFamily="18" charset="0"/>
                  </a:rPr>
                  <m:t/>
                </m:r>
                <m:r>
                  <a:rPr xmlns:a="http://schemas.openxmlformats.org/drawingml/2006/main" sz="2500" i="1">
                    <a:solidFill>
                      <a:srgbClr val="000000"/>
                    </a:solidFill>
                    <a:latin typeface="Cambria Math" panose="02040503050406030204" pitchFamily="18" charset="0"/>
                  </a:rPr>
                  <m:t>=</m:t>
                </m:r>
                <m:r>
                  <a:rPr xmlns:a="http://schemas.openxmlformats.org/drawingml/2006/main" sz="2500" i="1">
                    <a:solidFill>
                      <a:srgbClr val="000000"/>
                    </a:solidFill>
                    <a:latin typeface="Cambria Math" panose="02040503050406030204" pitchFamily="18" charset="0"/>
                  </a:rPr>
                  <m:t/>
                </m:r>
                <m:r>
                  <a:rPr xmlns:a="http://schemas.openxmlformats.org/drawingml/2006/main" sz="2500" i="1">
                    <a:solidFill>
                      <a:srgbClr val="000000"/>
                    </a:solidFill>
                    <a:latin typeface="Cambria Math" panose="02040503050406030204" pitchFamily="18" charset="0"/>
                  </a:rPr>
                  <m:t>𝑒</m:t>
                </m:r>
                <m:r>
                  <a:rPr xmlns:a="http://schemas.openxmlformats.org/drawingml/2006/main" sz="2500" i="1">
                    <a:solidFill>
                      <a:srgbClr val="000000"/>
                    </a:solidFill>
                    <a:latin typeface="Cambria Math" panose="02040503050406030204" pitchFamily="18" charset="0"/>
                  </a:rPr>
                  <m:t>𝑥</m:t>
                </m:r>
                <m:r>
                  <a:rPr xmlns:a="http://schemas.openxmlformats.org/drawingml/2006/main" sz="2500" i="1">
                    <a:solidFill>
                      <a:srgbClr val="000000"/>
                    </a:solidFill>
                    <a:latin typeface="Cambria Math" panose="02040503050406030204" pitchFamily="18" charset="0"/>
                  </a:rPr>
                  <m:t>𝑝</m:t>
                </m:r>
                <m:r>
                  <a:rPr xmlns:a="http://schemas.openxmlformats.org/drawingml/2006/main" sz="2500" i="1">
                    <a:solidFill>
                      <a:srgbClr val="000000"/>
                    </a:solidFill>
                    <a:latin typeface="Cambria Math" panose="02040503050406030204" pitchFamily="18" charset="0"/>
                  </a:rPr>
                  <m:t>𝑜</m:t>
                </m:r>
                <m:r>
                  <a:rPr xmlns:a="http://schemas.openxmlformats.org/drawingml/2006/main" sz="2500" i="1">
                    <a:solidFill>
                      <a:srgbClr val="000000"/>
                    </a:solidFill>
                    <a:latin typeface="Cambria Math" panose="02040503050406030204" pitchFamily="18" charset="0"/>
                  </a:rPr>
                  <m:t>𝑟</m:t>
                </m:r>
                <m:r>
                  <a:rPr xmlns:a="http://schemas.openxmlformats.org/drawingml/2006/main" sz="2500" i="1">
                    <a:solidFill>
                      <a:srgbClr val="000000"/>
                    </a:solidFill>
                    <a:latin typeface="Cambria Math" panose="02040503050406030204" pitchFamily="18" charset="0"/>
                  </a:rPr>
                  <m:t>𝑡</m:t>
                </m:r>
                <m:r>
                  <a:rPr xmlns:a="http://schemas.openxmlformats.org/drawingml/2006/main" sz="2500" i="1">
                    <a:solidFill>
                      <a:srgbClr val="000000"/>
                    </a:solidFill>
                    <a:latin typeface="Cambria Math" panose="02040503050406030204" pitchFamily="18" charset="0"/>
                  </a:rPr>
                  <m:t>𝑠</m:t>
                </m:r>
              </m:oMath>
            </a14:m>
            <a:r>
              <a:rPr>
                <a:latin typeface="Times New Roman"/>
                <a:ea typeface="Times New Roman"/>
                <a:cs typeface="Times New Roman"/>
                <a:sym typeface="Times New Roman"/>
              </a:rPr>
              <a:t>.</a:t>
            </a:r>
          </a:p>
          <a:p>
            <a:pPr>
              <a:spcBef>
                <a:spcPts val="600"/>
              </a:spcBef>
              <a:defRPr sz="2900">
                <a:latin typeface="Times New Roman"/>
                <a:ea typeface="Times New Roman"/>
                <a:cs typeface="Times New Roman"/>
                <a:sym typeface="Times New Roman"/>
              </a:defRPr>
            </a:pPr>
            <a:r>
              <a:t>Capital account is balanced too:</a:t>
            </a:r>
          </a:p>
          <a:p>
            <a:pPr lvl="1" marL="0" indent="193774" algn="ctr">
              <a:spcBef>
                <a:spcPts val="600"/>
              </a:spcBef>
              <a:buSzTx/>
              <a:buNone/>
              <a:defRPr sz="2500">
                <a:latin typeface="Cambria Math"/>
                <a:ea typeface="Cambria Math"/>
                <a:cs typeface="Cambria Math"/>
                <a:sym typeface="Cambria Math"/>
              </a:defRPr>
            </a:pPr>
            <a14:m>
              <m:oMath>
                <m:r>
                  <a:rPr xmlns:a="http://schemas.openxmlformats.org/drawingml/2006/main" sz="2000" i="1">
                    <a:solidFill>
                      <a:srgbClr val="000000"/>
                    </a:solidFill>
                    <a:latin typeface="Cambria Math" panose="02040503050406030204" pitchFamily="18" charset="0"/>
                  </a:rPr>
                  <m:t>𝑈</m:t>
                </m:r>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𝑆</m:t>
                </m:r>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
                </m:r>
                <m:r>
                  <a:rPr xmlns:a="http://schemas.openxmlformats.org/drawingml/2006/main" sz="2000" i="1">
                    <a:solidFill>
                      <a:srgbClr val="000000"/>
                    </a:solidFill>
                    <a:latin typeface="Cambria Math" panose="02040503050406030204" pitchFamily="18" charset="0"/>
                  </a:rPr>
                  <m:t>𝑜</m:t>
                </m:r>
                <m:r>
                  <a:rPr xmlns:a="http://schemas.openxmlformats.org/drawingml/2006/main" sz="2000" i="1">
                    <a:solidFill>
                      <a:srgbClr val="000000"/>
                    </a:solidFill>
                    <a:latin typeface="Cambria Math" panose="02040503050406030204" pitchFamily="18" charset="0"/>
                  </a:rPr>
                  <m:t>𝑤</m:t>
                </m:r>
                <m:r>
                  <a:rPr xmlns:a="http://schemas.openxmlformats.org/drawingml/2006/main" sz="2000" i="1">
                    <a:solidFill>
                      <a:srgbClr val="000000"/>
                    </a:solidFill>
                    <a:latin typeface="Cambria Math" panose="02040503050406030204" pitchFamily="18" charset="0"/>
                  </a:rPr>
                  <m:t>𝑛</m:t>
                </m:r>
                <m:r>
                  <a:rPr xmlns:a="http://schemas.openxmlformats.org/drawingml/2006/main" sz="2000" i="1">
                    <a:solidFill>
                      <a:srgbClr val="000000"/>
                    </a:solidFill>
                    <a:latin typeface="Cambria Math" panose="02040503050406030204" pitchFamily="18" charset="0"/>
                  </a:rPr>
                  <m:t>𝑒</m:t>
                </m:r>
                <m:r>
                  <a:rPr xmlns:a="http://schemas.openxmlformats.org/drawingml/2006/main" sz="2000" i="1">
                    <a:solidFill>
                      <a:srgbClr val="000000"/>
                    </a:solidFill>
                    <a:latin typeface="Cambria Math" panose="02040503050406030204" pitchFamily="18" charset="0"/>
                  </a:rPr>
                  <m:t>𝑟</m:t>
                </m:r>
                <m:r>
                  <a:rPr xmlns:a="http://schemas.openxmlformats.org/drawingml/2006/main" sz="2000" i="1">
                    <a:solidFill>
                      <a:srgbClr val="000000"/>
                    </a:solidFill>
                    <a:latin typeface="Cambria Math" panose="02040503050406030204" pitchFamily="18" charset="0"/>
                  </a:rPr>
                  <m:t>𝑠</m:t>
                </m:r>
                <m:r>
                  <a:rPr xmlns:a="http://schemas.openxmlformats.org/drawingml/2006/main" sz="2000" i="1">
                    <a:solidFill>
                      <a:srgbClr val="000000"/>
                    </a:solidFill>
                    <a:latin typeface="Cambria Math" panose="02040503050406030204" pitchFamily="18" charset="0"/>
                  </a:rPr>
                  <m:t>h</m:t>
                </m:r>
                <m:r>
                  <a:rPr xmlns:a="http://schemas.openxmlformats.org/drawingml/2006/main" sz="2000" i="1">
                    <a:solidFill>
                      <a:srgbClr val="000000"/>
                    </a:solidFill>
                    <a:latin typeface="Cambria Math" panose="02040503050406030204" pitchFamily="18" charset="0"/>
                  </a:rPr>
                  <m:t>𝑖</m:t>
                </m:r>
                <m:r>
                  <a:rPr xmlns:a="http://schemas.openxmlformats.org/drawingml/2006/main" sz="2000" i="1">
                    <a:solidFill>
                      <a:srgbClr val="000000"/>
                    </a:solidFill>
                    <a:latin typeface="Cambria Math" panose="02040503050406030204" pitchFamily="18" charset="0"/>
                  </a:rPr>
                  <m:t>𝑝</m:t>
                </m:r>
                <m:r>
                  <a:rPr xmlns:a="http://schemas.openxmlformats.org/drawingml/2006/main" sz="2000" i="1">
                    <a:solidFill>
                      <a:srgbClr val="000000"/>
                    </a:solidFill>
                    <a:latin typeface="Cambria Math" panose="02040503050406030204" pitchFamily="18" charset="0"/>
                  </a:rPr>
                  <m:t/>
                </m:r>
                <m:r>
                  <a:rPr xmlns:a="http://schemas.openxmlformats.org/drawingml/2006/main" sz="2000" i="1">
                    <a:solidFill>
                      <a:srgbClr val="000000"/>
                    </a:solidFill>
                    <a:latin typeface="Cambria Math" panose="02040503050406030204" pitchFamily="18" charset="0"/>
                  </a:rPr>
                  <m:t>𝑜</m:t>
                </m:r>
                <m:r>
                  <a:rPr xmlns:a="http://schemas.openxmlformats.org/drawingml/2006/main" sz="2000" i="1">
                    <a:solidFill>
                      <a:srgbClr val="000000"/>
                    </a:solidFill>
                    <a:latin typeface="Cambria Math" panose="02040503050406030204" pitchFamily="18" charset="0"/>
                  </a:rPr>
                  <m:t>𝑓</m:t>
                </m:r>
                <m:r>
                  <a:rPr xmlns:a="http://schemas.openxmlformats.org/drawingml/2006/main" sz="2000" i="1">
                    <a:solidFill>
                      <a:srgbClr val="000000"/>
                    </a:solidFill>
                    <a:latin typeface="Cambria Math" panose="02040503050406030204" pitchFamily="18" charset="0"/>
                  </a:rPr>
                  <m:t/>
                </m:r>
                <m:r>
                  <a:rPr xmlns:a="http://schemas.openxmlformats.org/drawingml/2006/main" sz="2000" i="1">
                    <a:solidFill>
                      <a:srgbClr val="000000"/>
                    </a:solidFill>
                    <a:latin typeface="Cambria Math" panose="02040503050406030204" pitchFamily="18" charset="0"/>
                  </a:rPr>
                  <m:t>𝑓</m:t>
                </m:r>
                <m:r>
                  <a:rPr xmlns:a="http://schemas.openxmlformats.org/drawingml/2006/main" sz="2000" i="1">
                    <a:solidFill>
                      <a:srgbClr val="000000"/>
                    </a:solidFill>
                    <a:latin typeface="Cambria Math" panose="02040503050406030204" pitchFamily="18" charset="0"/>
                  </a:rPr>
                  <m:t>𝑜</m:t>
                </m:r>
                <m:r>
                  <a:rPr xmlns:a="http://schemas.openxmlformats.org/drawingml/2006/main" sz="2000" i="1">
                    <a:solidFill>
                      <a:srgbClr val="000000"/>
                    </a:solidFill>
                    <a:latin typeface="Cambria Math" panose="02040503050406030204" pitchFamily="18" charset="0"/>
                  </a:rPr>
                  <m:t>𝑟</m:t>
                </m:r>
                <m:r>
                  <a:rPr xmlns:a="http://schemas.openxmlformats.org/drawingml/2006/main" sz="2000" i="1">
                    <a:solidFill>
                      <a:srgbClr val="000000"/>
                    </a:solidFill>
                    <a:latin typeface="Cambria Math" panose="02040503050406030204" pitchFamily="18" charset="0"/>
                  </a:rPr>
                  <m:t>𝑒</m:t>
                </m:r>
                <m:r>
                  <a:rPr xmlns:a="http://schemas.openxmlformats.org/drawingml/2006/main" sz="2000" i="1">
                    <a:solidFill>
                      <a:srgbClr val="000000"/>
                    </a:solidFill>
                    <a:latin typeface="Cambria Math" panose="02040503050406030204" pitchFamily="18" charset="0"/>
                  </a:rPr>
                  <m:t>𝑖</m:t>
                </m:r>
                <m:r>
                  <a:rPr xmlns:a="http://schemas.openxmlformats.org/drawingml/2006/main" sz="2000" i="1">
                    <a:solidFill>
                      <a:srgbClr val="000000"/>
                    </a:solidFill>
                    <a:latin typeface="Cambria Math" panose="02040503050406030204" pitchFamily="18" charset="0"/>
                  </a:rPr>
                  <m:t>𝑔</m:t>
                </m:r>
                <m:r>
                  <a:rPr xmlns:a="http://schemas.openxmlformats.org/drawingml/2006/main" sz="2000" i="1">
                    <a:solidFill>
                      <a:srgbClr val="000000"/>
                    </a:solidFill>
                    <a:latin typeface="Cambria Math" panose="02040503050406030204" pitchFamily="18" charset="0"/>
                  </a:rPr>
                  <m:t>𝑛</m:t>
                </m:r>
                <m:r>
                  <a:rPr xmlns:a="http://schemas.openxmlformats.org/drawingml/2006/main" sz="2000" i="1">
                    <a:solidFill>
                      <a:srgbClr val="000000"/>
                    </a:solidFill>
                    <a:latin typeface="Cambria Math" panose="02040503050406030204" pitchFamily="18" charset="0"/>
                  </a:rPr>
                  <m:t/>
                </m:r>
                <m:r>
                  <a:rPr xmlns:a="http://schemas.openxmlformats.org/drawingml/2006/main" sz="2000" i="1">
                    <a:solidFill>
                      <a:srgbClr val="000000"/>
                    </a:solidFill>
                    <a:latin typeface="Cambria Math" panose="02040503050406030204" pitchFamily="18" charset="0"/>
                  </a:rPr>
                  <m:t>𝑎</m:t>
                </m:r>
                <m:r>
                  <a:rPr xmlns:a="http://schemas.openxmlformats.org/drawingml/2006/main" sz="2000" i="1">
                    <a:solidFill>
                      <a:srgbClr val="000000"/>
                    </a:solidFill>
                    <a:latin typeface="Cambria Math" panose="02040503050406030204" pitchFamily="18" charset="0"/>
                  </a:rPr>
                  <m:t>𝑠</m:t>
                </m:r>
                <m:r>
                  <a:rPr xmlns:a="http://schemas.openxmlformats.org/drawingml/2006/main" sz="2000" i="1">
                    <a:solidFill>
                      <a:srgbClr val="000000"/>
                    </a:solidFill>
                    <a:latin typeface="Cambria Math" panose="02040503050406030204" pitchFamily="18" charset="0"/>
                  </a:rPr>
                  <m:t>𝑠</m:t>
                </m:r>
                <m:r>
                  <a:rPr xmlns:a="http://schemas.openxmlformats.org/drawingml/2006/main" sz="2000" i="1">
                    <a:solidFill>
                      <a:srgbClr val="000000"/>
                    </a:solidFill>
                    <a:latin typeface="Cambria Math" panose="02040503050406030204" pitchFamily="18" charset="0"/>
                  </a:rPr>
                  <m:t>𝑒</m:t>
                </m:r>
                <m:r>
                  <a:rPr xmlns:a="http://schemas.openxmlformats.org/drawingml/2006/main" sz="2000" i="1">
                    <a:solidFill>
                      <a:srgbClr val="000000"/>
                    </a:solidFill>
                    <a:latin typeface="Cambria Math" panose="02040503050406030204" pitchFamily="18" charset="0"/>
                  </a:rPr>
                  <m:t>𝑡</m:t>
                </m:r>
                <m:r>
                  <a:rPr xmlns:a="http://schemas.openxmlformats.org/drawingml/2006/main" sz="2000" i="1">
                    <a:solidFill>
                      <a:srgbClr val="000000"/>
                    </a:solidFill>
                    <a:latin typeface="Cambria Math" panose="02040503050406030204" pitchFamily="18" charset="0"/>
                  </a:rPr>
                  <m:t>𝑠</m:t>
                </m:r>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𝑓</m:t>
                </m:r>
                <m:r>
                  <a:rPr xmlns:a="http://schemas.openxmlformats.org/drawingml/2006/main" sz="2000" i="1">
                    <a:solidFill>
                      <a:srgbClr val="000000"/>
                    </a:solidFill>
                    <a:latin typeface="Cambria Math" panose="02040503050406030204" pitchFamily="18" charset="0"/>
                  </a:rPr>
                  <m:t>𝑜</m:t>
                </m:r>
                <m:r>
                  <a:rPr xmlns:a="http://schemas.openxmlformats.org/drawingml/2006/main" sz="2000" i="1">
                    <a:solidFill>
                      <a:srgbClr val="000000"/>
                    </a:solidFill>
                    <a:latin typeface="Cambria Math" panose="02040503050406030204" pitchFamily="18" charset="0"/>
                  </a:rPr>
                  <m:t>𝑟</m:t>
                </m:r>
                <m:r>
                  <a:rPr xmlns:a="http://schemas.openxmlformats.org/drawingml/2006/main" sz="2000" i="1">
                    <a:solidFill>
                      <a:srgbClr val="000000"/>
                    </a:solidFill>
                    <a:latin typeface="Cambria Math" panose="02040503050406030204" pitchFamily="18" charset="0"/>
                  </a:rPr>
                  <m:t>𝑒</m:t>
                </m:r>
                <m:r>
                  <a:rPr xmlns:a="http://schemas.openxmlformats.org/drawingml/2006/main" sz="2000" i="1">
                    <a:solidFill>
                      <a:srgbClr val="000000"/>
                    </a:solidFill>
                    <a:latin typeface="Cambria Math" panose="02040503050406030204" pitchFamily="18" charset="0"/>
                  </a:rPr>
                  <m:t>𝑖</m:t>
                </m:r>
                <m:r>
                  <a:rPr xmlns:a="http://schemas.openxmlformats.org/drawingml/2006/main" sz="2000" i="1">
                    <a:solidFill>
                      <a:srgbClr val="000000"/>
                    </a:solidFill>
                    <a:latin typeface="Cambria Math" panose="02040503050406030204" pitchFamily="18" charset="0"/>
                  </a:rPr>
                  <m:t>𝑔</m:t>
                </m:r>
                <m:r>
                  <a:rPr xmlns:a="http://schemas.openxmlformats.org/drawingml/2006/main" sz="2000" i="1">
                    <a:solidFill>
                      <a:srgbClr val="000000"/>
                    </a:solidFill>
                    <a:latin typeface="Cambria Math" panose="02040503050406030204" pitchFamily="18" charset="0"/>
                  </a:rPr>
                  <m:t>𝑛</m:t>
                </m:r>
                <m:r>
                  <a:rPr xmlns:a="http://schemas.openxmlformats.org/drawingml/2006/main" sz="2000" i="1">
                    <a:solidFill>
                      <a:srgbClr val="000000"/>
                    </a:solidFill>
                    <a:latin typeface="Cambria Math" panose="02040503050406030204" pitchFamily="18" charset="0"/>
                  </a:rPr>
                  <m:t/>
                </m:r>
                <m:r>
                  <a:rPr xmlns:a="http://schemas.openxmlformats.org/drawingml/2006/main" sz="2000" i="1">
                    <a:solidFill>
                      <a:srgbClr val="000000"/>
                    </a:solidFill>
                    <a:latin typeface="Cambria Math" panose="02040503050406030204" pitchFamily="18" charset="0"/>
                  </a:rPr>
                  <m:t>𝑜</m:t>
                </m:r>
                <m:r>
                  <a:rPr xmlns:a="http://schemas.openxmlformats.org/drawingml/2006/main" sz="2000" i="1">
                    <a:solidFill>
                      <a:srgbClr val="000000"/>
                    </a:solidFill>
                    <a:latin typeface="Cambria Math" panose="02040503050406030204" pitchFamily="18" charset="0"/>
                  </a:rPr>
                  <m:t>𝑤</m:t>
                </m:r>
                <m:r>
                  <a:rPr xmlns:a="http://schemas.openxmlformats.org/drawingml/2006/main" sz="2000" i="1">
                    <a:solidFill>
                      <a:srgbClr val="000000"/>
                    </a:solidFill>
                    <a:latin typeface="Cambria Math" panose="02040503050406030204" pitchFamily="18" charset="0"/>
                  </a:rPr>
                  <m:t>𝑛</m:t>
                </m:r>
                <m:r>
                  <a:rPr xmlns:a="http://schemas.openxmlformats.org/drawingml/2006/main" sz="2000" i="1">
                    <a:solidFill>
                      <a:srgbClr val="000000"/>
                    </a:solidFill>
                    <a:latin typeface="Cambria Math" panose="02040503050406030204" pitchFamily="18" charset="0"/>
                  </a:rPr>
                  <m:t>𝑒</m:t>
                </m:r>
                <m:r>
                  <a:rPr xmlns:a="http://schemas.openxmlformats.org/drawingml/2006/main" sz="2000" i="1">
                    <a:solidFill>
                      <a:srgbClr val="000000"/>
                    </a:solidFill>
                    <a:latin typeface="Cambria Math" panose="02040503050406030204" pitchFamily="18" charset="0"/>
                  </a:rPr>
                  <m:t>𝑟</m:t>
                </m:r>
                <m:r>
                  <a:rPr xmlns:a="http://schemas.openxmlformats.org/drawingml/2006/main" sz="2000" i="1">
                    <a:solidFill>
                      <a:srgbClr val="000000"/>
                    </a:solidFill>
                    <a:latin typeface="Cambria Math" panose="02040503050406030204" pitchFamily="18" charset="0"/>
                  </a:rPr>
                  <m:t>𝑠</m:t>
                </m:r>
                <m:r>
                  <a:rPr xmlns:a="http://schemas.openxmlformats.org/drawingml/2006/main" sz="2000" i="1">
                    <a:solidFill>
                      <a:srgbClr val="000000"/>
                    </a:solidFill>
                    <a:latin typeface="Cambria Math" panose="02040503050406030204" pitchFamily="18" charset="0"/>
                  </a:rPr>
                  <m:t>h</m:t>
                </m:r>
                <m:r>
                  <a:rPr xmlns:a="http://schemas.openxmlformats.org/drawingml/2006/main" sz="2000" i="1">
                    <a:solidFill>
                      <a:srgbClr val="000000"/>
                    </a:solidFill>
                    <a:latin typeface="Cambria Math" panose="02040503050406030204" pitchFamily="18" charset="0"/>
                  </a:rPr>
                  <m:t>𝑖</m:t>
                </m:r>
                <m:r>
                  <a:rPr xmlns:a="http://schemas.openxmlformats.org/drawingml/2006/main" sz="2000" i="1">
                    <a:solidFill>
                      <a:srgbClr val="000000"/>
                    </a:solidFill>
                    <a:latin typeface="Cambria Math" panose="02040503050406030204" pitchFamily="18" charset="0"/>
                  </a:rPr>
                  <m:t>𝑝</m:t>
                </m:r>
                <m:r>
                  <a:rPr xmlns:a="http://schemas.openxmlformats.org/drawingml/2006/main" sz="2000" i="1">
                    <a:solidFill>
                      <a:srgbClr val="000000"/>
                    </a:solidFill>
                    <a:latin typeface="Cambria Math" panose="02040503050406030204" pitchFamily="18" charset="0"/>
                  </a:rPr>
                  <m:t/>
                </m:r>
                <m:r>
                  <a:rPr xmlns:a="http://schemas.openxmlformats.org/drawingml/2006/main" sz="2000" i="1">
                    <a:solidFill>
                      <a:srgbClr val="000000"/>
                    </a:solidFill>
                    <a:latin typeface="Cambria Math" panose="02040503050406030204" pitchFamily="18" charset="0"/>
                  </a:rPr>
                  <m:t>𝑜</m:t>
                </m:r>
                <m:r>
                  <a:rPr xmlns:a="http://schemas.openxmlformats.org/drawingml/2006/main" sz="2000" i="1">
                    <a:solidFill>
                      <a:srgbClr val="000000"/>
                    </a:solidFill>
                    <a:latin typeface="Cambria Math" panose="02040503050406030204" pitchFamily="18" charset="0"/>
                  </a:rPr>
                  <m:t>𝑓</m:t>
                </m:r>
                <m:r>
                  <a:rPr xmlns:a="http://schemas.openxmlformats.org/drawingml/2006/main" sz="2000" i="1">
                    <a:solidFill>
                      <a:srgbClr val="000000"/>
                    </a:solidFill>
                    <a:latin typeface="Cambria Math" panose="02040503050406030204" pitchFamily="18" charset="0"/>
                  </a:rPr>
                  <m:t/>
                </m:r>
                <m:r>
                  <a:rPr xmlns:a="http://schemas.openxmlformats.org/drawingml/2006/main" sz="2000" i="1">
                    <a:solidFill>
                      <a:srgbClr val="000000"/>
                    </a:solidFill>
                    <a:latin typeface="Cambria Math" panose="02040503050406030204" pitchFamily="18" charset="0"/>
                  </a:rPr>
                  <m:t>𝑈</m:t>
                </m:r>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𝑆</m:t>
                </m:r>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
                </m:r>
                <m:r>
                  <a:rPr xmlns:a="http://schemas.openxmlformats.org/drawingml/2006/main" sz="2000" i="1">
                    <a:solidFill>
                      <a:srgbClr val="000000"/>
                    </a:solidFill>
                    <a:latin typeface="Cambria Math" panose="02040503050406030204" pitchFamily="18" charset="0"/>
                  </a:rPr>
                  <m:t>𝑎</m:t>
                </m:r>
                <m:r>
                  <a:rPr xmlns:a="http://schemas.openxmlformats.org/drawingml/2006/main" sz="2000" i="1">
                    <a:solidFill>
                      <a:srgbClr val="000000"/>
                    </a:solidFill>
                    <a:latin typeface="Cambria Math" panose="02040503050406030204" pitchFamily="18" charset="0"/>
                  </a:rPr>
                  <m:t>𝑠</m:t>
                </m:r>
                <m:r>
                  <a:rPr xmlns:a="http://schemas.openxmlformats.org/drawingml/2006/main" sz="2000" i="1">
                    <a:solidFill>
                      <a:srgbClr val="000000"/>
                    </a:solidFill>
                    <a:latin typeface="Cambria Math" panose="02040503050406030204" pitchFamily="18" charset="0"/>
                  </a:rPr>
                  <m:t>𝑠</m:t>
                </m:r>
                <m:r>
                  <a:rPr xmlns:a="http://schemas.openxmlformats.org/drawingml/2006/main" sz="2000" i="1">
                    <a:solidFill>
                      <a:srgbClr val="000000"/>
                    </a:solidFill>
                    <a:latin typeface="Cambria Math" panose="02040503050406030204" pitchFamily="18" charset="0"/>
                  </a:rPr>
                  <m:t>𝑒</m:t>
                </m:r>
                <m:r>
                  <a:rPr xmlns:a="http://schemas.openxmlformats.org/drawingml/2006/main" sz="2000" i="1">
                    <a:solidFill>
                      <a:srgbClr val="000000"/>
                    </a:solidFill>
                    <a:latin typeface="Cambria Math" panose="02040503050406030204" pitchFamily="18" charset="0"/>
                  </a:rPr>
                  <m:t>𝑡</m:t>
                </m:r>
                <m:r>
                  <a:rPr xmlns:a="http://schemas.openxmlformats.org/drawingml/2006/main" sz="2000" i="1">
                    <a:solidFill>
                      <a:srgbClr val="000000"/>
                    </a:solidFill>
                    <a:latin typeface="Cambria Math" panose="02040503050406030204" pitchFamily="18" charset="0"/>
                  </a:rPr>
                  <m:t>𝑠</m:t>
                </m:r>
              </m:oMath>
            </a14:m>
            <a:r>
              <a:rPr>
                <a:latin typeface="Times New Roman"/>
                <a:ea typeface="Times New Roman"/>
                <a:cs typeface="Times New Roman"/>
                <a:sym typeface="Times New Roman"/>
              </a:rPr>
              <a:t>.</a:t>
            </a:r>
          </a:p>
          <a:p>
            <a:pPr>
              <a:spcBef>
                <a:spcPts val="600"/>
              </a:spcBef>
              <a:defRPr sz="2900">
                <a:latin typeface="Times New Roman"/>
                <a:ea typeface="Times New Roman"/>
                <a:cs typeface="Times New Roman"/>
                <a:sym typeface="Times New Roman"/>
              </a:defRPr>
            </a:pPr>
            <a:r>
              <a:t>Now, suppose you buy a $40,000 Japanese car:</a:t>
            </a:r>
          </a:p>
          <a:p>
            <a:pPr lvl="1" marL="342900" indent="-171450">
              <a:spcBef>
                <a:spcPts val="600"/>
              </a:spcBef>
              <a:defRPr sz="2500">
                <a:latin typeface="Times New Roman"/>
                <a:ea typeface="Times New Roman"/>
                <a:cs typeface="Times New Roman"/>
                <a:sym typeface="Times New Roman"/>
              </a:defRPr>
            </a:pPr>
            <a:r>
              <a:t>Imports exceed exports by $40,000</a:t>
            </a:r>
          </a:p>
          <a:p>
            <a:pPr lvl="2" marL="600968" indent="-171450">
              <a:spcBef>
                <a:spcPts val="500"/>
              </a:spcBef>
              <a:defRPr sz="2200">
                <a:latin typeface="Times New Roman"/>
                <a:ea typeface="Times New Roman"/>
                <a:cs typeface="Times New Roman"/>
                <a:sym typeface="Times New Roman"/>
              </a:defRPr>
            </a:pPr>
            <a:r>
              <a:t>Current account deficit of this amount.</a:t>
            </a:r>
          </a:p>
          <a:p>
            <a:pPr lvl="1" marL="342900" indent="-171450">
              <a:spcBef>
                <a:spcPts val="600"/>
              </a:spcBef>
              <a:defRPr sz="2500">
                <a:latin typeface="Times New Roman"/>
                <a:ea typeface="Times New Roman"/>
                <a:cs typeface="Times New Roman"/>
                <a:sym typeface="Times New Roman"/>
              </a:defRPr>
            </a:pPr>
            <a:r>
              <a:t>You exchanged $40,000 (U.S. financial asset) for the car.</a:t>
            </a:r>
          </a:p>
          <a:p>
            <a:pPr lvl="2" marL="600968" indent="-171450">
              <a:spcBef>
                <a:spcPts val="500"/>
              </a:spcBef>
              <a:defRPr sz="2200">
                <a:latin typeface="Times New Roman"/>
                <a:ea typeface="Times New Roman"/>
                <a:cs typeface="Times New Roman"/>
                <a:sym typeface="Times New Roman"/>
              </a:defRPr>
            </a:pPr>
            <a:r>
              <a:t>Capital account surplus of $40,000</a:t>
            </a:r>
          </a:p>
        </p:txBody>
      </p:sp>
      <p:sp>
        <p:nvSpPr>
          <p:cNvPr id="278" name="Slide Number Placeholder 3"/>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7">
                                            <p:txEl>
                                              <p:pRg st="2" end="2"/>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277">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277">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1" fill="hold">
                                  <p:stCondLst>
                                    <p:cond delay="0"/>
                                  </p:stCondLst>
                                  <p:iterate type="el" backwards="0">
                                    <p:tmAbs val="0"/>
                                  </p:iterate>
                                  <p:childTnLst>
                                    <p:set>
                                      <p:cBhvr>
                                        <p:cTn id="17" fill="hold"/>
                                        <p:tgtEl>
                                          <p:spTgt spid="277">
                                            <p:txEl>
                                              <p:pRg st="5" end="5"/>
                                            </p:txEl>
                                          </p:spTgt>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1" fill="hold">
                                  <p:stCondLst>
                                    <p:cond delay="0"/>
                                  </p:stCondLst>
                                  <p:iterate type="el" backwards="0">
                                    <p:tmAbs val="0"/>
                                  </p:iterate>
                                  <p:childTnLst>
                                    <p:set>
                                      <p:cBhvr>
                                        <p:cTn id="20" fill="hold"/>
                                        <p:tgtEl>
                                          <p:spTgt spid="27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77">
                                            <p:txEl>
                                              <p:pRg st="7" end="7"/>
                                            </p:txEl>
                                          </p:spTgt>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1" fill="hold">
                                  <p:stCondLst>
                                    <p:cond delay="0"/>
                                  </p:stCondLst>
                                  <p:iterate type="el" backwards="0">
                                    <p:tmAbs val="0"/>
                                  </p:iterate>
                                  <p:childTnLst>
                                    <p:set>
                                      <p:cBhvr>
                                        <p:cTn id="27" fill="hold"/>
                                        <p:tgtEl>
                                          <p:spTgt spid="277">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77"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Title 1"/>
          <p:cNvSpPr txBox="1"/>
          <p:nvPr>
            <p:ph type="title"/>
          </p:nvPr>
        </p:nvSpPr>
        <p:spPr>
          <a:xfrm>
            <a:off x="228600" y="274638"/>
            <a:ext cx="8763000" cy="868363"/>
          </a:xfrm>
          <a:prstGeom prst="rect">
            <a:avLst/>
          </a:prstGeom>
        </p:spPr>
        <p:txBody>
          <a:bodyPr/>
          <a:lstStyle>
            <a:lvl1pPr>
              <a:defRPr b="1" sz="4000">
                <a:latin typeface="Calibri"/>
                <a:ea typeface="Calibri"/>
                <a:cs typeface="Calibri"/>
                <a:sym typeface="Calibri"/>
              </a:defRPr>
            </a:lvl1pPr>
          </a:lstStyle>
          <a:p>
            <a:pPr/>
            <a:r>
              <a:t>U.S. Current &amp; Capital Account Balances</a:t>
            </a:r>
          </a:p>
        </p:txBody>
      </p:sp>
      <p:pic>
        <p:nvPicPr>
          <p:cNvPr id="281" name="Picture 6" descr="Picture 6"/>
          <p:cNvPicPr>
            <a:picLocks noChangeAspect="1"/>
          </p:cNvPicPr>
          <p:nvPr/>
        </p:nvPicPr>
        <p:blipFill>
          <a:blip r:embed="rId2">
            <a:extLst/>
          </a:blip>
          <a:stretch>
            <a:fillRect/>
          </a:stretch>
        </p:blipFill>
        <p:spPr>
          <a:xfrm>
            <a:off x="737061" y="1524000"/>
            <a:ext cx="7644939" cy="4724400"/>
          </a:xfrm>
          <a:prstGeom prst="rect">
            <a:avLst/>
          </a:prstGeom>
          <a:ln w="12700">
            <a:miter lim="400000"/>
          </a:ln>
        </p:spPr>
      </p:pic>
      <p:sp>
        <p:nvSpPr>
          <p:cNvPr id="282" name="Slide Number Placeholder 7"/>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Title 1"/>
          <p:cNvSpPr txBox="1"/>
          <p:nvPr>
            <p:ph type="title"/>
          </p:nvPr>
        </p:nvSpPr>
        <p:spPr>
          <a:xfrm>
            <a:off x="457200" y="274638"/>
            <a:ext cx="8229600" cy="792163"/>
          </a:xfrm>
          <a:prstGeom prst="rect">
            <a:avLst/>
          </a:prstGeom>
        </p:spPr>
        <p:txBody>
          <a:bodyPr/>
          <a:lstStyle>
            <a:lvl1pPr>
              <a:defRPr b="1" sz="4000">
                <a:latin typeface="Calibri"/>
                <a:ea typeface="Calibri"/>
                <a:cs typeface="Calibri"/>
                <a:sym typeface="Calibri"/>
              </a:defRPr>
            </a:lvl1pPr>
          </a:lstStyle>
          <a:p>
            <a:pPr/>
            <a:r>
              <a:t>What Causes Trade Deficits?</a:t>
            </a:r>
          </a:p>
        </p:txBody>
      </p:sp>
      <p:sp>
        <p:nvSpPr>
          <p:cNvPr id="285" name="Content Placeholder 2"/>
          <p:cNvSpPr txBox="1"/>
          <p:nvPr>
            <p:ph type="body" idx="1"/>
          </p:nvPr>
        </p:nvSpPr>
        <p:spPr>
          <a:xfrm>
            <a:off x="304800" y="1524000"/>
            <a:ext cx="5786522" cy="5121275"/>
          </a:xfrm>
          <a:prstGeom prst="rect">
            <a:avLst/>
          </a:prstGeom>
        </p:spPr>
        <p:txBody>
          <a:bodyPr/>
          <a:lstStyle/>
          <a:p>
            <a:pPr indent="-171450">
              <a:spcBef>
                <a:spcPts val="1300"/>
              </a:spcBef>
              <a:defRPr>
                <a:latin typeface="Times New Roman"/>
                <a:ea typeface="Times New Roman"/>
                <a:cs typeface="Times New Roman"/>
                <a:sym typeface="Times New Roman"/>
              </a:defRPr>
            </a:pPr>
            <a:r>
              <a:t> Trade deficit: A current account deficit.</a:t>
            </a:r>
          </a:p>
          <a:p>
            <a:pPr lvl="1" marL="742950" indent="-171450">
              <a:spcBef>
                <a:spcPts val="1300"/>
              </a:spcBef>
              <a:buChar char="•"/>
              <a:defRPr sz="2800">
                <a:latin typeface="Times New Roman"/>
                <a:ea typeface="Times New Roman"/>
                <a:cs typeface="Times New Roman"/>
                <a:sym typeface="Times New Roman"/>
              </a:defRPr>
            </a:pPr>
            <a:r>
              <a:t>Or a capital account surplus</a:t>
            </a:r>
          </a:p>
          <a:p>
            <a:pPr indent="-171450">
              <a:spcBef>
                <a:spcPts val="1300"/>
              </a:spcBef>
              <a:defRPr>
                <a:latin typeface="Times New Roman"/>
                <a:ea typeface="Times New Roman"/>
                <a:cs typeface="Times New Roman"/>
                <a:sym typeface="Times New Roman"/>
              </a:defRPr>
            </a:pPr>
            <a:r>
              <a:t>Three primary causes of current account deficits: </a:t>
            </a:r>
          </a:p>
          <a:p>
            <a:pPr indent="-171450">
              <a:spcBef>
                <a:spcPts val="1300"/>
              </a:spcBef>
              <a:defRPr>
                <a:latin typeface="Times New Roman"/>
                <a:ea typeface="Times New Roman"/>
                <a:cs typeface="Times New Roman"/>
                <a:sym typeface="Times New Roman"/>
              </a:defRPr>
            </a:pPr>
            <a:r>
              <a:t>1. Strong economic growth</a:t>
            </a:r>
          </a:p>
          <a:p>
            <a:pPr indent="-171450">
              <a:spcBef>
                <a:spcPts val="1300"/>
              </a:spcBef>
              <a:defRPr>
                <a:latin typeface="Times New Roman"/>
                <a:ea typeface="Times New Roman"/>
                <a:cs typeface="Times New Roman"/>
                <a:sym typeface="Times New Roman"/>
              </a:defRPr>
            </a:pPr>
            <a:r>
              <a:t>2. Lower personal savings rates</a:t>
            </a:r>
          </a:p>
          <a:p>
            <a:pPr indent="-171450">
              <a:spcBef>
                <a:spcPts val="1300"/>
              </a:spcBef>
              <a:defRPr>
                <a:latin typeface="Times New Roman"/>
                <a:ea typeface="Times New Roman"/>
                <a:cs typeface="Times New Roman"/>
                <a:sym typeface="Times New Roman"/>
              </a:defRPr>
            </a:pPr>
            <a:r>
              <a:t>3. Fiscal policy</a:t>
            </a:r>
          </a:p>
        </p:txBody>
      </p:sp>
      <p:pic>
        <p:nvPicPr>
          <p:cNvPr id="286" name="Picture Placeholder 4" descr="Picture Placeholder 4"/>
          <p:cNvPicPr>
            <a:picLocks noChangeAspect="1"/>
          </p:cNvPicPr>
          <p:nvPr/>
        </p:nvPicPr>
        <p:blipFill>
          <a:blip r:embed="rId2">
            <a:extLst/>
          </a:blip>
          <a:srcRect l="13344" t="1248" r="12453" b="1667"/>
          <a:stretch>
            <a:fillRect/>
          </a:stretch>
        </p:blipFill>
        <p:spPr>
          <a:xfrm>
            <a:off x="6243722" y="2144802"/>
            <a:ext cx="2874878" cy="3722598"/>
          </a:xfrm>
          <a:prstGeom prst="rect">
            <a:avLst/>
          </a:prstGeom>
          <a:ln w="12700">
            <a:miter lim="400000"/>
          </a:ln>
        </p:spPr>
      </p:pic>
      <p:sp>
        <p:nvSpPr>
          <p:cNvPr id="287" name="Slide Number Placeholder 4"/>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85">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2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2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2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285">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85" grpId="1"/>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Title 1"/>
          <p:cNvSpPr txBox="1"/>
          <p:nvPr>
            <p:ph type="title"/>
          </p:nvPr>
        </p:nvSpPr>
        <p:spPr>
          <a:xfrm>
            <a:off x="457200" y="304800"/>
            <a:ext cx="8229600" cy="1222375"/>
          </a:xfrm>
          <a:prstGeom prst="rect">
            <a:avLst/>
          </a:prstGeom>
        </p:spPr>
        <p:txBody>
          <a:bodyPr/>
          <a:lstStyle>
            <a:lvl1pPr>
              <a:defRPr b="1" sz="4000">
                <a:latin typeface="Calibri"/>
                <a:ea typeface="Calibri"/>
                <a:cs typeface="Calibri"/>
                <a:sym typeface="Calibri"/>
              </a:defRPr>
            </a:lvl1pPr>
          </a:lstStyle>
          <a:p>
            <a:pPr/>
            <a:r>
              <a:t>Causes of Trade Deficits: Strong Economic Growth</a:t>
            </a:r>
          </a:p>
        </p:txBody>
      </p:sp>
      <p:pic>
        <p:nvPicPr>
          <p:cNvPr id="290" name="Picture 1" descr="Picture 1"/>
          <p:cNvPicPr>
            <a:picLocks noChangeAspect="1"/>
          </p:cNvPicPr>
          <p:nvPr/>
        </p:nvPicPr>
        <p:blipFill>
          <a:blip r:embed="rId2">
            <a:extLst/>
          </a:blip>
          <a:stretch>
            <a:fillRect/>
          </a:stretch>
        </p:blipFill>
        <p:spPr>
          <a:xfrm>
            <a:off x="5930898" y="3581400"/>
            <a:ext cx="3213101" cy="3213100"/>
          </a:xfrm>
          <a:prstGeom prst="rect">
            <a:avLst/>
          </a:prstGeom>
          <a:ln w="12700">
            <a:miter lim="400000"/>
          </a:ln>
        </p:spPr>
      </p:pic>
      <p:sp>
        <p:nvSpPr>
          <p:cNvPr id="291" name="Content Placeholder 2"/>
          <p:cNvSpPr txBox="1"/>
          <p:nvPr>
            <p:ph type="body" idx="1"/>
          </p:nvPr>
        </p:nvSpPr>
        <p:spPr>
          <a:xfrm>
            <a:off x="457200" y="1947492"/>
            <a:ext cx="7315200" cy="4758109"/>
          </a:xfrm>
          <a:prstGeom prst="rect">
            <a:avLst/>
          </a:prstGeom>
        </p:spPr>
        <p:txBody>
          <a:bodyPr/>
          <a:lstStyle/>
          <a:p>
            <a:pPr>
              <a:spcBef>
                <a:spcPts val="600"/>
              </a:spcBef>
              <a:defRPr sz="2800">
                <a:latin typeface="Times New Roman"/>
                <a:ea typeface="Times New Roman"/>
                <a:cs typeface="Times New Roman"/>
                <a:sym typeface="Times New Roman"/>
              </a:defRPr>
            </a:pPr>
            <a:r>
              <a:t>Current account deficits</a:t>
            </a:r>
            <a:endParaRPr sz="2000"/>
          </a:p>
          <a:p>
            <a:pPr lvl="1" marL="742950" indent="-285750">
              <a:spcBef>
                <a:spcPts val="500"/>
              </a:spcBef>
              <a:defRPr sz="2400">
                <a:latin typeface="Times New Roman"/>
                <a:ea typeface="Times New Roman"/>
                <a:cs typeface="Times New Roman"/>
                <a:sym typeface="Times New Roman"/>
              </a:defRPr>
            </a:pPr>
            <a:r>
              <a:t>Wealthy consumers can afford more imports</a:t>
            </a:r>
            <a:endParaRPr sz="2800"/>
          </a:p>
          <a:p>
            <a:pPr lvl="1" marL="742950" indent="-285750">
              <a:spcBef>
                <a:spcPts val="500"/>
              </a:spcBef>
              <a:defRPr sz="2400">
                <a:latin typeface="Times New Roman"/>
                <a:ea typeface="Times New Roman"/>
                <a:cs typeface="Times New Roman"/>
                <a:sym typeface="Times New Roman"/>
              </a:defRPr>
            </a:pPr>
            <a:r>
              <a:t>Imports increase at a faster rate than exports</a:t>
            </a:r>
            <a:endParaRPr sz="2800"/>
          </a:p>
          <a:p>
            <a:pPr lvl="1" marL="0" indent="457200">
              <a:spcBef>
                <a:spcPts val="500"/>
              </a:spcBef>
              <a:buSzTx/>
              <a:buNone/>
              <a:defRPr sz="2400">
                <a:latin typeface="Times New Roman"/>
                <a:ea typeface="Times New Roman"/>
                <a:cs typeface="Times New Roman"/>
                <a:sym typeface="Times New Roman"/>
              </a:defRPr>
            </a:pPr>
            <a:r>
              <a:t>	→ current account deficit appears</a:t>
            </a:r>
            <a:endParaRPr sz="2800"/>
          </a:p>
          <a:p>
            <a:pPr>
              <a:spcBef>
                <a:spcPts val="600"/>
              </a:spcBef>
              <a:defRPr sz="2800">
                <a:latin typeface="Times New Roman"/>
                <a:ea typeface="Times New Roman"/>
                <a:cs typeface="Times New Roman"/>
                <a:sym typeface="Times New Roman"/>
              </a:defRPr>
            </a:pPr>
            <a:r>
              <a:t>Capital account surplus</a:t>
            </a:r>
          </a:p>
          <a:p>
            <a:pPr lvl="1" marL="742950" indent="-285750">
              <a:spcBef>
                <a:spcPts val="500"/>
              </a:spcBef>
              <a:defRPr sz="2400">
                <a:latin typeface="Times New Roman"/>
                <a:ea typeface="Times New Roman"/>
                <a:cs typeface="Times New Roman"/>
                <a:sym typeface="Times New Roman"/>
              </a:defRPr>
            </a:pPr>
            <a:r>
              <a:t>Growing economies offer higher returns on investment </a:t>
            </a:r>
            <a:endParaRPr sz="2800"/>
          </a:p>
          <a:p>
            <a:pPr lvl="1" marL="742950" indent="-285750">
              <a:spcBef>
                <a:spcPts val="500"/>
              </a:spcBef>
              <a:defRPr sz="2400">
                <a:latin typeface="Times New Roman"/>
                <a:ea typeface="Times New Roman"/>
                <a:cs typeface="Times New Roman"/>
                <a:sym typeface="Times New Roman"/>
              </a:defRPr>
            </a:pPr>
            <a:r>
              <a:t>Demand for loanable funds increases</a:t>
            </a:r>
            <a:endParaRPr b="1">
              <a:solidFill>
                <a:srgbClr val="FF0000"/>
              </a:solidFill>
            </a:endParaRPr>
          </a:p>
          <a:p>
            <a:pPr lvl="1" marL="742950" indent="-285750">
              <a:spcBef>
                <a:spcPts val="500"/>
              </a:spcBef>
              <a:defRPr sz="2400">
                <a:latin typeface="Times New Roman"/>
                <a:ea typeface="Times New Roman"/>
                <a:cs typeface="Times New Roman"/>
                <a:sym typeface="Times New Roman"/>
              </a:defRPr>
            </a:pPr>
            <a:r>
              <a:t>Funds flow in from around the world</a:t>
            </a:r>
            <a:endParaRPr sz="2800"/>
          </a:p>
          <a:p>
            <a:pPr lvl="1" marL="0" indent="457200">
              <a:spcBef>
                <a:spcPts val="500"/>
              </a:spcBef>
              <a:buSzTx/>
              <a:buNone/>
              <a:defRPr sz="2400">
                <a:latin typeface="Times New Roman"/>
                <a:ea typeface="Times New Roman"/>
                <a:cs typeface="Times New Roman"/>
                <a:sym typeface="Times New Roman"/>
              </a:defRPr>
            </a:pPr>
            <a:r>
              <a:t>	→ capital account surplus</a:t>
            </a:r>
          </a:p>
        </p:txBody>
      </p:sp>
      <p:sp>
        <p:nvSpPr>
          <p:cNvPr id="292" name="Slide Number Placeholder 2"/>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2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291">
                                            <p:txEl>
                                              <p:pRg st="3" end="3"/>
                                            </p:txEl>
                                          </p:spTgt>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1" fill="hold">
                                  <p:stCondLst>
                                    <p:cond delay="0"/>
                                  </p:stCondLst>
                                  <p:iterate type="el" backwards="0">
                                    <p:tmAbs val="0"/>
                                  </p:iterate>
                                  <p:childTnLst>
                                    <p:set>
                                      <p:cBhvr>
                                        <p:cTn id="17" fill="hold"/>
                                        <p:tgtEl>
                                          <p:spTgt spid="291">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1" fill="hold">
                                  <p:stCondLst>
                                    <p:cond delay="0"/>
                                  </p:stCondLst>
                                  <p:iterate type="el" backwards="0">
                                    <p:tmAbs val="0"/>
                                  </p:iterate>
                                  <p:childTnLst>
                                    <p:set>
                                      <p:cBhvr>
                                        <p:cTn id="21" fill="hold"/>
                                        <p:tgtEl>
                                          <p:spTgt spid="291">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1" fill="hold">
                                  <p:stCondLst>
                                    <p:cond delay="0"/>
                                  </p:stCondLst>
                                  <p:iterate type="el" backwards="0">
                                    <p:tmAbs val="0"/>
                                  </p:iterate>
                                  <p:childTnLst>
                                    <p:set>
                                      <p:cBhvr>
                                        <p:cTn id="25" fill="hold"/>
                                        <p:tgtEl>
                                          <p:spTgt spid="291">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1" fill="hold">
                                  <p:stCondLst>
                                    <p:cond delay="0"/>
                                  </p:stCondLst>
                                  <p:iterate type="el" backwards="0">
                                    <p:tmAbs val="0"/>
                                  </p:iterate>
                                  <p:childTnLst>
                                    <p:set>
                                      <p:cBhvr>
                                        <p:cTn id="29" fill="hold"/>
                                        <p:tgtEl>
                                          <p:spTgt spid="291">
                                            <p:txEl>
                                              <p:pRg st="7" end="7"/>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1" fill="hold">
                                  <p:stCondLst>
                                    <p:cond delay="0"/>
                                  </p:stCondLst>
                                  <p:iterate type="el" backwards="0">
                                    <p:tmAbs val="0"/>
                                  </p:iterate>
                                  <p:childTnLst>
                                    <p:set>
                                      <p:cBhvr>
                                        <p:cTn id="33" fill="hold"/>
                                        <p:tgtEl>
                                          <p:spTgt spid="291">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1"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Title 1"/>
          <p:cNvSpPr txBox="1"/>
          <p:nvPr>
            <p:ph type="title"/>
          </p:nvPr>
        </p:nvSpPr>
        <p:spPr>
          <a:xfrm>
            <a:off x="457200" y="304800"/>
            <a:ext cx="8229600" cy="1222375"/>
          </a:xfrm>
          <a:prstGeom prst="rect">
            <a:avLst/>
          </a:prstGeom>
        </p:spPr>
        <p:txBody>
          <a:bodyPr/>
          <a:lstStyle/>
          <a:p>
            <a:pPr>
              <a:defRPr b="1" sz="4000">
                <a:latin typeface="Calibri"/>
                <a:ea typeface="Calibri"/>
                <a:cs typeface="Calibri"/>
                <a:sym typeface="Calibri"/>
              </a:defRPr>
            </a:pPr>
            <a:r>
              <a:t>Causes of Trade Deficits:</a:t>
            </a:r>
            <a:br/>
            <a:r>
              <a:t>Lower Personal Saving</a:t>
            </a:r>
          </a:p>
        </p:txBody>
      </p:sp>
      <p:sp>
        <p:nvSpPr>
          <p:cNvPr id="295" name="Content Placeholder 2"/>
          <p:cNvSpPr txBox="1"/>
          <p:nvPr>
            <p:ph type="body" idx="1"/>
          </p:nvPr>
        </p:nvSpPr>
        <p:spPr>
          <a:xfrm>
            <a:off x="533400" y="1809750"/>
            <a:ext cx="7391400" cy="4546600"/>
          </a:xfrm>
          <a:prstGeom prst="rect">
            <a:avLst/>
          </a:prstGeom>
        </p:spPr>
        <p:txBody>
          <a:bodyPr/>
          <a:lstStyle/>
          <a:p>
            <a:pPr>
              <a:defRPr sz="3000">
                <a:latin typeface="Times New Roman"/>
                <a:ea typeface="Times New Roman"/>
                <a:cs typeface="Times New Roman"/>
                <a:sym typeface="Times New Roman"/>
              </a:defRPr>
            </a:pPr>
            <a:r>
              <a:t>When individuals &amp; governments save, this saving can be used for investment</a:t>
            </a:r>
          </a:p>
          <a:p>
            <a:pPr>
              <a:defRPr sz="3000">
                <a:latin typeface="Times New Roman"/>
                <a:ea typeface="Times New Roman"/>
                <a:cs typeface="Times New Roman"/>
                <a:sym typeface="Times New Roman"/>
              </a:defRPr>
            </a:pPr>
            <a:r>
              <a:t>If domestic savings falls, investment must be funded with outside sources.</a:t>
            </a:r>
          </a:p>
          <a:p>
            <a:pPr lvl="1" marL="742950" indent="-285750">
              <a:spcBef>
                <a:spcPts val="600"/>
              </a:spcBef>
              <a:defRPr sz="2800">
                <a:latin typeface="Times New Roman"/>
                <a:ea typeface="Times New Roman"/>
                <a:cs typeface="Times New Roman"/>
                <a:sym typeface="Times New Roman"/>
              </a:defRPr>
            </a:pPr>
            <a:r>
              <a:t>This financing comes from savers in foreign countries. </a:t>
            </a:r>
          </a:p>
          <a:p>
            <a:pPr lvl="1" marL="742950" indent="-285750">
              <a:spcBef>
                <a:spcPts val="600"/>
              </a:spcBef>
              <a:defRPr sz="2800">
                <a:latin typeface="Times New Roman"/>
                <a:ea typeface="Times New Roman"/>
                <a:cs typeface="Times New Roman"/>
                <a:sym typeface="Times New Roman"/>
              </a:defRPr>
            </a:pPr>
            <a:r>
              <a:t>Bringing this investment into the</a:t>
            </a:r>
            <a:br/>
            <a:r>
              <a:t>United States increases the capital</a:t>
            </a:r>
            <a:br/>
            <a:r>
              <a:t>account surplus.</a:t>
            </a:r>
          </a:p>
        </p:txBody>
      </p:sp>
      <p:pic>
        <p:nvPicPr>
          <p:cNvPr id="296" name="Picture 1" descr="Picture 1"/>
          <p:cNvPicPr>
            <a:picLocks noChangeAspect="1"/>
          </p:cNvPicPr>
          <p:nvPr/>
        </p:nvPicPr>
        <p:blipFill>
          <a:blip r:embed="rId2">
            <a:extLst/>
          </a:blip>
          <a:stretch>
            <a:fillRect/>
          </a:stretch>
        </p:blipFill>
        <p:spPr>
          <a:xfrm>
            <a:off x="7150603" y="3371081"/>
            <a:ext cx="1840997" cy="3029719"/>
          </a:xfrm>
          <a:prstGeom prst="rect">
            <a:avLst/>
          </a:prstGeom>
          <a:ln w="12700">
            <a:miter lim="400000"/>
          </a:ln>
        </p:spPr>
      </p:pic>
      <p:sp>
        <p:nvSpPr>
          <p:cNvPr id="297" name="Slide Number Placeholder 2"/>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95">
                                            <p:bg/>
                                          </p:spTgt>
                                        </p:tgtEl>
                                        <p:attrNameLst>
                                          <p:attrName>style.visibility</p:attrName>
                                        </p:attrNameLst>
                                      </p:cBhvr>
                                      <p:to>
                                        <p:strVal val="visible"/>
                                      </p:to>
                                    </p:set>
                                    <p:animEffect filter="fade" transition="in">
                                      <p:cBhvr>
                                        <p:cTn id="7" dur="500"/>
                                        <p:tgtEl>
                                          <p:spTgt spid="295">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295">
                                            <p:txEl>
                                              <p:pRg st="0" end="0"/>
                                            </p:txEl>
                                          </p:spTgt>
                                        </p:tgtEl>
                                        <p:attrNameLst>
                                          <p:attrName>style.visibility</p:attrName>
                                        </p:attrNameLst>
                                      </p:cBhvr>
                                      <p:to>
                                        <p:strVal val="visible"/>
                                      </p:to>
                                    </p:set>
                                    <p:animEffect filter="fade" transition="in">
                                      <p:cBhvr>
                                        <p:cTn id="10" dur="500"/>
                                        <p:tgtEl>
                                          <p:spTgt spid="29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295">
                                            <p:txEl>
                                              <p:pRg st="1" end="1"/>
                                            </p:txEl>
                                          </p:spTgt>
                                        </p:tgtEl>
                                        <p:attrNameLst>
                                          <p:attrName>style.visibility</p:attrName>
                                        </p:attrNameLst>
                                      </p:cBhvr>
                                      <p:to>
                                        <p:strVal val="visible"/>
                                      </p:to>
                                    </p:set>
                                    <p:animEffect filter="fade" transition="in">
                                      <p:cBhvr>
                                        <p:cTn id="15" dur="500"/>
                                        <p:tgtEl>
                                          <p:spTgt spid="295">
                                            <p:txEl>
                                              <p:pRg st="1" end="1"/>
                                            </p:txEl>
                                          </p:spTgt>
                                        </p:tgtEl>
                                      </p:cBhvr>
                                    </p:animEffect>
                                  </p:childTnLst>
                                </p:cTn>
                              </p:par>
                              <p:par>
                                <p:cTn id="16" presetClass="entr" nodeType="withEffect" presetSubtype="0" presetID="10" grpId="1" fill="hold">
                                  <p:stCondLst>
                                    <p:cond delay="0"/>
                                  </p:stCondLst>
                                  <p:iterate type="el" backwards="0">
                                    <p:tmAbs val="0"/>
                                  </p:iterate>
                                  <p:childTnLst>
                                    <p:set>
                                      <p:cBhvr>
                                        <p:cTn id="17" fill="hold"/>
                                        <p:tgtEl>
                                          <p:spTgt spid="295">
                                            <p:txEl>
                                              <p:pRg st="2" end="2"/>
                                            </p:txEl>
                                          </p:spTgt>
                                        </p:tgtEl>
                                        <p:attrNameLst>
                                          <p:attrName>style.visibility</p:attrName>
                                        </p:attrNameLst>
                                      </p:cBhvr>
                                      <p:to>
                                        <p:strVal val="visible"/>
                                      </p:to>
                                    </p:set>
                                    <p:animEffect filter="fade" transition="in">
                                      <p:cBhvr>
                                        <p:cTn id="18" dur="500"/>
                                        <p:tgtEl>
                                          <p:spTgt spid="295">
                                            <p:txEl>
                                              <p:pRg st="2" end="2"/>
                                            </p:txEl>
                                          </p:spTgt>
                                        </p:tgtEl>
                                      </p:cBhvr>
                                    </p:animEffect>
                                  </p:childTnLst>
                                </p:cTn>
                              </p:par>
                              <p:par>
                                <p:cTn id="19" presetClass="entr" nodeType="withEffect" presetSubtype="0" presetID="10" grpId="1" fill="hold">
                                  <p:stCondLst>
                                    <p:cond delay="0"/>
                                  </p:stCondLst>
                                  <p:iterate type="el" backwards="0">
                                    <p:tmAbs val="0"/>
                                  </p:iterate>
                                  <p:childTnLst>
                                    <p:set>
                                      <p:cBhvr>
                                        <p:cTn id="20" fill="hold"/>
                                        <p:tgtEl>
                                          <p:spTgt spid="295">
                                            <p:txEl>
                                              <p:pRg st="3" end="3"/>
                                            </p:txEl>
                                          </p:spTgt>
                                        </p:tgtEl>
                                        <p:attrNameLst>
                                          <p:attrName>style.visibility</p:attrName>
                                        </p:attrNameLst>
                                      </p:cBhvr>
                                      <p:to>
                                        <p:strVal val="visible"/>
                                      </p:to>
                                    </p:set>
                                    <p:animEffect filter="fade" transition="in">
                                      <p:cBhvr>
                                        <p:cTn id="21" dur="500"/>
                                        <p:tgtEl>
                                          <p:spTgt spid="295">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95"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9" name="Picture 1" descr="Picture 1"/>
          <p:cNvPicPr>
            <a:picLocks noChangeAspect="1"/>
          </p:cNvPicPr>
          <p:nvPr/>
        </p:nvPicPr>
        <p:blipFill>
          <a:blip r:embed="rId2">
            <a:extLst/>
          </a:blip>
          <a:stretch>
            <a:fillRect/>
          </a:stretch>
        </p:blipFill>
        <p:spPr>
          <a:xfrm>
            <a:off x="5943600" y="4520184"/>
            <a:ext cx="3048000" cy="2033017"/>
          </a:xfrm>
          <a:prstGeom prst="rect">
            <a:avLst/>
          </a:prstGeom>
          <a:ln w="12700">
            <a:miter lim="400000"/>
          </a:ln>
        </p:spPr>
      </p:pic>
      <p:sp>
        <p:nvSpPr>
          <p:cNvPr id="300" name="Title 1"/>
          <p:cNvSpPr txBox="1"/>
          <p:nvPr>
            <p:ph type="title"/>
          </p:nvPr>
        </p:nvSpPr>
        <p:spPr>
          <a:xfrm>
            <a:off x="457200" y="304799"/>
            <a:ext cx="8229600" cy="1143001"/>
          </a:xfrm>
          <a:prstGeom prst="rect">
            <a:avLst/>
          </a:prstGeom>
        </p:spPr>
        <p:txBody>
          <a:bodyPr/>
          <a:lstStyle/>
          <a:p>
            <a:pPr defTabSz="859536">
              <a:defRPr b="1" sz="3759">
                <a:latin typeface="Calibri"/>
                <a:ea typeface="Calibri"/>
                <a:cs typeface="Calibri"/>
                <a:sym typeface="Calibri"/>
              </a:defRPr>
            </a:pPr>
            <a:r>
              <a:t>Causes of Trade Deficits:</a:t>
            </a:r>
            <a:br/>
            <a:r>
              <a:t>Fiscal Policy</a:t>
            </a:r>
          </a:p>
        </p:txBody>
      </p:sp>
      <p:sp>
        <p:nvSpPr>
          <p:cNvPr id="301" name="Content Placeholder 2"/>
          <p:cNvSpPr txBox="1"/>
          <p:nvPr>
            <p:ph type="body" idx="1"/>
          </p:nvPr>
        </p:nvSpPr>
        <p:spPr>
          <a:xfrm>
            <a:off x="685800" y="1809750"/>
            <a:ext cx="8153400" cy="4667250"/>
          </a:xfrm>
          <a:prstGeom prst="rect">
            <a:avLst/>
          </a:prstGeom>
        </p:spPr>
        <p:txBody>
          <a:bodyPr/>
          <a:lstStyle/>
          <a:p>
            <a:pPr>
              <a:defRPr>
                <a:latin typeface="Times New Roman"/>
                <a:ea typeface="Times New Roman"/>
                <a:cs typeface="Times New Roman"/>
                <a:sym typeface="Times New Roman"/>
              </a:defRPr>
            </a:pPr>
            <a:r>
              <a:t>Budget deficits also contribute to current account deficits.</a:t>
            </a:r>
          </a:p>
          <a:p>
            <a:pPr lvl="1" marL="742950" indent="-285750">
              <a:spcBef>
                <a:spcPts val="600"/>
              </a:spcBef>
              <a:defRPr sz="2800">
                <a:latin typeface="Times New Roman"/>
                <a:ea typeface="Times New Roman"/>
                <a:cs typeface="Times New Roman"/>
                <a:sym typeface="Times New Roman"/>
              </a:defRPr>
            </a:pPr>
            <a:r>
              <a:t>These deficits consume domestic funds.</a:t>
            </a:r>
          </a:p>
          <a:p>
            <a:pPr lvl="1" marL="742950" indent="-285750">
              <a:spcBef>
                <a:spcPts val="600"/>
              </a:spcBef>
              <a:defRPr sz="2800">
                <a:latin typeface="Times New Roman"/>
                <a:ea typeface="Times New Roman"/>
                <a:cs typeface="Times New Roman"/>
                <a:sym typeface="Times New Roman"/>
              </a:defRPr>
            </a:pPr>
            <a:r>
              <a:t>The government is using funds that could have been used for private investment (crowding out).</a:t>
            </a:r>
          </a:p>
          <a:p>
            <a:pPr lvl="1" marL="742950" indent="-285750">
              <a:spcBef>
                <a:spcPts val="600"/>
              </a:spcBef>
              <a:defRPr sz="2800">
                <a:latin typeface="Times New Roman"/>
                <a:ea typeface="Times New Roman"/>
                <a:cs typeface="Times New Roman"/>
                <a:sym typeface="Times New Roman"/>
              </a:defRPr>
            </a:pPr>
            <a:r>
              <a:t>International funds also fund the</a:t>
            </a:r>
            <a:br/>
            <a:r>
              <a:t>deficit, which increases the</a:t>
            </a:r>
            <a:br/>
            <a:r>
              <a:t>capital account surplus.</a:t>
            </a:r>
          </a:p>
        </p:txBody>
      </p:sp>
      <p:sp>
        <p:nvSpPr>
          <p:cNvPr id="302" name="Slide Number Placeholder 2"/>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30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30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01"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Title 1"/>
          <p:cNvSpPr txBox="1"/>
          <p:nvPr>
            <p:ph type="title"/>
          </p:nvPr>
        </p:nvSpPr>
        <p:spPr>
          <a:xfrm>
            <a:off x="457200" y="274638"/>
            <a:ext cx="8229600" cy="868363"/>
          </a:xfrm>
          <a:prstGeom prst="rect">
            <a:avLst/>
          </a:prstGeom>
        </p:spPr>
        <p:txBody>
          <a:bodyPr/>
          <a:lstStyle>
            <a:lvl1pPr>
              <a:defRPr b="1" sz="4000">
                <a:latin typeface="Calibri"/>
                <a:ea typeface="Calibri"/>
                <a:cs typeface="Calibri"/>
                <a:sym typeface="Calibri"/>
              </a:defRPr>
            </a:lvl1pPr>
          </a:lstStyle>
          <a:p>
            <a:pPr/>
            <a:r>
              <a:t>Exchange Rate Movements</a:t>
            </a:r>
          </a:p>
        </p:txBody>
      </p:sp>
      <p:sp>
        <p:nvSpPr>
          <p:cNvPr id="116" name="Content Placeholder 2"/>
          <p:cNvSpPr txBox="1"/>
          <p:nvPr>
            <p:ph type="body" idx="1"/>
          </p:nvPr>
        </p:nvSpPr>
        <p:spPr>
          <a:xfrm>
            <a:off x="457200" y="1447800"/>
            <a:ext cx="8229600" cy="4678363"/>
          </a:xfrm>
          <a:prstGeom prst="rect">
            <a:avLst/>
          </a:prstGeom>
        </p:spPr>
        <p:txBody>
          <a:bodyPr/>
          <a:lstStyle/>
          <a:p>
            <a:pPr marL="457200" indent="-457200">
              <a:spcBef>
                <a:spcPts val="1900"/>
              </a:spcBef>
              <a:defRPr b="1">
                <a:latin typeface="Times New Roman"/>
                <a:ea typeface="Times New Roman"/>
                <a:cs typeface="Times New Roman"/>
                <a:sym typeface="Times New Roman"/>
              </a:defRPr>
            </a:pPr>
            <a:r>
              <a:t>Appreciation:</a:t>
            </a:r>
            <a:r>
              <a:rPr b="0"/>
              <a:t> increase in the value of a currency relative to other currencies.</a:t>
            </a:r>
            <a:endParaRPr b="0"/>
          </a:p>
          <a:p>
            <a:pPr marL="457200" indent="-457200">
              <a:spcBef>
                <a:spcPts val="1900"/>
              </a:spcBef>
              <a:defRPr b="1">
                <a:latin typeface="Times New Roman"/>
                <a:ea typeface="Times New Roman"/>
                <a:cs typeface="Times New Roman"/>
                <a:sym typeface="Times New Roman"/>
              </a:defRPr>
            </a:pPr>
            <a:r>
              <a:t>Depreciation:</a:t>
            </a:r>
            <a:r>
              <a:rPr b="0"/>
              <a:t> decrease in the value of a currency relative to other currencies.</a:t>
            </a:r>
          </a:p>
        </p:txBody>
      </p:sp>
      <p:sp>
        <p:nvSpPr>
          <p:cNvPr id="117" name="Slide Number Placeholder 3"/>
          <p:cNvSpPr txBox="1"/>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16">
                                            <p:bg/>
                                          </p:spTgt>
                                        </p:tgtEl>
                                        <p:attrNameLst>
                                          <p:attrName>style.visibility</p:attrName>
                                        </p:attrNameLst>
                                      </p:cBhvr>
                                      <p:to>
                                        <p:strVal val="visible"/>
                                      </p:to>
                                    </p:set>
                                    <p:animEffect filter="fade" transition="in">
                                      <p:cBhvr>
                                        <p:cTn id="7" dur="500"/>
                                        <p:tgtEl>
                                          <p:spTgt spid="116">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116">
                                            <p:txEl>
                                              <p:pRg st="0" end="0"/>
                                            </p:txEl>
                                          </p:spTgt>
                                        </p:tgtEl>
                                        <p:attrNameLst>
                                          <p:attrName>style.visibility</p:attrName>
                                        </p:attrNameLst>
                                      </p:cBhvr>
                                      <p:to>
                                        <p:strVal val="visible"/>
                                      </p:to>
                                    </p:set>
                                    <p:animEffect filter="fade" transition="in">
                                      <p:cBhvr>
                                        <p:cTn id="10" dur="500"/>
                                        <p:tgtEl>
                                          <p:spTgt spid="11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116">
                                            <p:txEl>
                                              <p:pRg st="1" end="1"/>
                                            </p:txEl>
                                          </p:spTgt>
                                        </p:tgtEl>
                                        <p:attrNameLst>
                                          <p:attrName>style.visibility</p:attrName>
                                        </p:attrNameLst>
                                      </p:cBhvr>
                                      <p:to>
                                        <p:strVal val="visible"/>
                                      </p:to>
                                    </p:set>
                                    <p:animEffect filter="fade" transition="in">
                                      <p:cBhvr>
                                        <p:cTn id="15" dur="500"/>
                                        <p:tgtEl>
                                          <p:spTgt spid="116">
                                            <p:txEl>
                                              <p:pRg st="1" end="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16"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Title 1"/>
          <p:cNvSpPr txBox="1"/>
          <p:nvPr>
            <p:ph type="title"/>
          </p:nvPr>
        </p:nvSpPr>
        <p:spPr>
          <a:xfrm>
            <a:off x="457200" y="274638"/>
            <a:ext cx="8229600" cy="1141413"/>
          </a:xfrm>
          <a:prstGeom prst="rect">
            <a:avLst/>
          </a:prstGeom>
        </p:spPr>
        <p:txBody>
          <a:bodyPr/>
          <a:lstStyle>
            <a:lvl1pPr defTabSz="859536">
              <a:defRPr b="1" sz="3759">
                <a:latin typeface="Calibri"/>
                <a:ea typeface="Calibri"/>
                <a:cs typeface="Calibri"/>
                <a:sym typeface="Calibri"/>
              </a:defRPr>
            </a:lvl1pPr>
          </a:lstStyle>
          <a:p>
            <a:pPr/>
            <a:r>
              <a:t>Using Squid Game to Teach Exchange Rate Movements</a:t>
            </a:r>
          </a:p>
        </p:txBody>
      </p:sp>
      <p:sp>
        <p:nvSpPr>
          <p:cNvPr id="120" name="Slide Number Placeholder 3"/>
          <p:cNvSpPr txBox="1"/>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21" name="Picture 2" descr="Picture 2"/>
          <p:cNvPicPr>
            <a:picLocks noChangeAspect="1"/>
          </p:cNvPicPr>
          <p:nvPr/>
        </p:nvPicPr>
        <p:blipFill>
          <a:blip r:embed="rId2">
            <a:extLst/>
          </a:blip>
          <a:stretch>
            <a:fillRect/>
          </a:stretch>
        </p:blipFill>
        <p:spPr>
          <a:xfrm>
            <a:off x="914400" y="1905000"/>
            <a:ext cx="7315200" cy="36576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Title 1"/>
          <p:cNvSpPr txBox="1"/>
          <p:nvPr>
            <p:ph type="title"/>
          </p:nvPr>
        </p:nvSpPr>
        <p:spPr>
          <a:xfrm>
            <a:off x="457200" y="152399"/>
            <a:ext cx="8229600" cy="868364"/>
          </a:xfrm>
          <a:prstGeom prst="rect">
            <a:avLst/>
          </a:prstGeom>
        </p:spPr>
        <p:txBody>
          <a:bodyPr/>
          <a:lstStyle>
            <a:lvl1pPr>
              <a:defRPr b="1" sz="4000">
                <a:latin typeface="Calibri"/>
                <a:ea typeface="Calibri"/>
                <a:cs typeface="Calibri"/>
                <a:sym typeface="Calibri"/>
              </a:defRPr>
            </a:lvl1pPr>
          </a:lstStyle>
          <a:p>
            <a:pPr/>
            <a:r>
              <a:t>Questions</a:t>
            </a:r>
          </a:p>
        </p:txBody>
      </p:sp>
      <p:sp>
        <p:nvSpPr>
          <p:cNvPr id="124" name="Content Placeholder 2"/>
          <p:cNvSpPr txBox="1"/>
          <p:nvPr>
            <p:ph type="body" idx="1"/>
          </p:nvPr>
        </p:nvSpPr>
        <p:spPr>
          <a:xfrm>
            <a:off x="457200" y="1295400"/>
            <a:ext cx="8229600" cy="5426075"/>
          </a:xfrm>
          <a:prstGeom prst="rect">
            <a:avLst/>
          </a:prstGeom>
        </p:spPr>
        <p:txBody>
          <a:bodyPr/>
          <a:lstStyle/>
          <a:p>
            <a:pPr>
              <a:spcBef>
                <a:spcPts val="600"/>
              </a:spcBef>
              <a:defRPr sz="2800">
                <a:latin typeface="Times New Roman"/>
                <a:ea typeface="Times New Roman"/>
                <a:cs typeface="Times New Roman"/>
                <a:sym typeface="Times New Roman"/>
              </a:defRPr>
            </a:pPr>
            <a:r>
              <a:t>The current jackpot is 25.5 billion SK ₩.</a:t>
            </a:r>
          </a:p>
          <a:p>
            <a:pPr>
              <a:spcBef>
                <a:spcPts val="600"/>
              </a:spcBef>
              <a:defRPr sz="2800">
                <a:latin typeface="Times New Roman"/>
                <a:ea typeface="Times New Roman"/>
                <a:cs typeface="Times New Roman"/>
                <a:sym typeface="Times New Roman"/>
              </a:defRPr>
            </a:pPr>
            <a:r>
              <a:t>Current exchange rate: 1 USD = c. 1,300 SK ₩</a:t>
            </a:r>
          </a:p>
          <a:p>
            <a:pPr>
              <a:spcBef>
                <a:spcPts val="600"/>
              </a:spcBef>
              <a:defRPr b="1" sz="2800">
                <a:latin typeface="Times New Roman"/>
                <a:ea typeface="Times New Roman"/>
                <a:cs typeface="Times New Roman"/>
                <a:sym typeface="Times New Roman"/>
              </a:defRPr>
            </a:pPr>
            <a:r>
              <a:t>1. If 1 USD is equal to 1,300 SK ₩, what is 25.5 billion SK ₩ equal to in USD?</a:t>
            </a:r>
          </a:p>
          <a:p>
            <a:pPr>
              <a:defRPr b="1" sz="2800">
                <a:solidFill>
                  <a:srgbClr val="FF0000"/>
                </a:solidFill>
                <a:latin typeface="Times New Roman"/>
                <a:ea typeface="Times New Roman"/>
                <a:cs typeface="Times New Roman"/>
                <a:sym typeface="Times New Roman"/>
              </a:defRPr>
            </a:pPr>
            <a:r>
              <a:t>Answer: 25.5 billion / 1,300 = USD $19,615,384.</a:t>
            </a:r>
          </a:p>
          <a:p>
            <a:pPr>
              <a:spcBef>
                <a:spcPts val="600"/>
              </a:spcBef>
              <a:defRPr b="1" sz="2800">
                <a:latin typeface="Times New Roman"/>
                <a:ea typeface="Times New Roman"/>
                <a:cs typeface="Times New Roman"/>
                <a:sym typeface="Times New Roman"/>
              </a:defRPr>
            </a:pPr>
            <a:r>
              <a:t>2. If the USD appreciates against the SK ₩, the 25.5 billion SK ₩ jackpot is worth ____ in USD.</a:t>
            </a:r>
          </a:p>
          <a:p>
            <a:pPr>
              <a:spcBef>
                <a:spcPts val="600"/>
              </a:spcBef>
              <a:defRPr sz="2800">
                <a:latin typeface="Times New Roman"/>
                <a:ea typeface="Times New Roman"/>
                <a:cs typeface="Times New Roman"/>
                <a:sym typeface="Times New Roman"/>
              </a:defRPr>
            </a:pPr>
            <a:r>
              <a:t>A. More</a:t>
            </a:r>
          </a:p>
          <a:p>
            <a:pPr>
              <a:spcBef>
                <a:spcPts val="600"/>
              </a:spcBef>
              <a:defRPr b="1" sz="2800">
                <a:latin typeface="Times New Roman"/>
                <a:ea typeface="Times New Roman"/>
                <a:cs typeface="Times New Roman"/>
                <a:sym typeface="Times New Roman"/>
              </a:defRPr>
            </a:pPr>
            <a:r>
              <a:t>B. Less</a:t>
            </a:r>
          </a:p>
          <a:p>
            <a:pPr>
              <a:spcBef>
                <a:spcPts val="600"/>
              </a:spcBef>
              <a:defRPr sz="2800">
                <a:latin typeface="Times New Roman"/>
                <a:ea typeface="Times New Roman"/>
                <a:cs typeface="Times New Roman"/>
                <a:sym typeface="Times New Roman"/>
              </a:defRPr>
            </a:pPr>
            <a:r>
              <a:t>C. Stays the same.</a:t>
            </a:r>
          </a:p>
        </p:txBody>
      </p:sp>
      <p:sp>
        <p:nvSpPr>
          <p:cNvPr id="125" name="Slide Number Placeholder 3"/>
          <p:cNvSpPr txBox="1"/>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24">
                                            <p:bg/>
                                          </p:spTgt>
                                        </p:tgtEl>
                                        <p:attrNameLst>
                                          <p:attrName>style.visibility</p:attrName>
                                        </p:attrNameLst>
                                      </p:cBhvr>
                                      <p:to>
                                        <p:strVal val="visible"/>
                                      </p:to>
                                    </p:set>
                                    <p:animEffect filter="fade" transition="in">
                                      <p:cBhvr>
                                        <p:cTn id="7" dur="500"/>
                                        <p:tgtEl>
                                          <p:spTgt spid="124">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124">
                                            <p:txEl>
                                              <p:pRg st="0" end="0"/>
                                            </p:txEl>
                                          </p:spTgt>
                                        </p:tgtEl>
                                        <p:attrNameLst>
                                          <p:attrName>style.visibility</p:attrName>
                                        </p:attrNameLst>
                                      </p:cBhvr>
                                      <p:to>
                                        <p:strVal val="visible"/>
                                      </p:to>
                                    </p:set>
                                    <p:animEffect filter="fade" transition="in">
                                      <p:cBhvr>
                                        <p:cTn id="10" dur="500"/>
                                        <p:tgtEl>
                                          <p:spTgt spid="12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124">
                                            <p:txEl>
                                              <p:pRg st="1" end="1"/>
                                            </p:txEl>
                                          </p:spTgt>
                                        </p:tgtEl>
                                        <p:attrNameLst>
                                          <p:attrName>style.visibility</p:attrName>
                                        </p:attrNameLst>
                                      </p:cBhvr>
                                      <p:to>
                                        <p:strVal val="visible"/>
                                      </p:to>
                                    </p:set>
                                    <p:animEffect filter="fade" transition="in">
                                      <p:cBhvr>
                                        <p:cTn id="15" dur="500"/>
                                        <p:tgtEl>
                                          <p:spTgt spid="12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124">
                                            <p:txEl>
                                              <p:pRg st="2" end="2"/>
                                            </p:txEl>
                                          </p:spTgt>
                                        </p:tgtEl>
                                        <p:attrNameLst>
                                          <p:attrName>style.visibility</p:attrName>
                                        </p:attrNameLst>
                                      </p:cBhvr>
                                      <p:to>
                                        <p:strVal val="visible"/>
                                      </p:to>
                                    </p:set>
                                    <p:animEffect filter="fade" transition="in">
                                      <p:cBhvr>
                                        <p:cTn id="20" dur="500"/>
                                        <p:tgtEl>
                                          <p:spTgt spid="124">
                                            <p:txEl>
                                              <p:pRg st="2" end="2"/>
                                            </p:txEl>
                                          </p:spTgt>
                                        </p:tgtEl>
                                      </p:cBhvr>
                                    </p:animEffect>
                                  </p:childTnLst>
                                </p:cTn>
                              </p:par>
                            </p:childTnLst>
                          </p:cTn>
                        </p:par>
                        <p:par>
                          <p:cTn id="21" fill="hold">
                            <p:stCondLst>
                              <p:cond delay="500"/>
                            </p:stCondLst>
                            <p:childTnLst>
                              <p:par>
                                <p:cTn id="22" presetClass="entr" nodeType="afterEffect" presetID="10" grpId="1" fill="hold">
                                  <p:stCondLst>
                                    <p:cond delay="0"/>
                                  </p:stCondLst>
                                  <p:iterate type="el" backwards="0">
                                    <p:tmAbs val="0"/>
                                  </p:iterate>
                                  <p:childTnLst>
                                    <p:set>
                                      <p:cBhvr>
                                        <p:cTn id="23" fill="hold"/>
                                        <p:tgtEl>
                                          <p:spTgt spid="124">
                                            <p:txEl>
                                              <p:pRg st="3" end="3"/>
                                            </p:txEl>
                                          </p:spTgt>
                                        </p:tgtEl>
                                        <p:attrNameLst>
                                          <p:attrName>style.visibility</p:attrName>
                                        </p:attrNameLst>
                                      </p:cBhvr>
                                      <p:to>
                                        <p:strVal val="visible"/>
                                      </p:to>
                                    </p:set>
                                    <p:animEffect filter="fade" transition="in">
                                      <p:cBhvr>
                                        <p:cTn id="24" dur="500"/>
                                        <p:tgtEl>
                                          <p:spTgt spid="124">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ID="10" grpId="1" fill="hold">
                                  <p:stCondLst>
                                    <p:cond delay="0"/>
                                  </p:stCondLst>
                                  <p:iterate type="el" backwards="0">
                                    <p:tmAbs val="0"/>
                                  </p:iterate>
                                  <p:childTnLst>
                                    <p:set>
                                      <p:cBhvr>
                                        <p:cTn id="28" fill="hold"/>
                                        <p:tgtEl>
                                          <p:spTgt spid="124">
                                            <p:txEl>
                                              <p:pRg st="4" end="4"/>
                                            </p:txEl>
                                          </p:spTgt>
                                        </p:tgtEl>
                                        <p:attrNameLst>
                                          <p:attrName>style.visibility</p:attrName>
                                        </p:attrNameLst>
                                      </p:cBhvr>
                                      <p:to>
                                        <p:strVal val="visible"/>
                                      </p:to>
                                    </p:set>
                                    <p:animEffect filter="fade" transition="in">
                                      <p:cBhvr>
                                        <p:cTn id="29" dur="500"/>
                                        <p:tgtEl>
                                          <p:spTgt spid="124">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10" grpId="1" fill="hold">
                                  <p:stCondLst>
                                    <p:cond delay="0"/>
                                  </p:stCondLst>
                                  <p:iterate type="el" backwards="0">
                                    <p:tmAbs val="0"/>
                                  </p:iterate>
                                  <p:childTnLst>
                                    <p:set>
                                      <p:cBhvr>
                                        <p:cTn id="33" fill="hold"/>
                                        <p:tgtEl>
                                          <p:spTgt spid="124">
                                            <p:txEl>
                                              <p:pRg st="5" end="5"/>
                                            </p:txEl>
                                          </p:spTgt>
                                        </p:tgtEl>
                                        <p:attrNameLst>
                                          <p:attrName>style.visibility</p:attrName>
                                        </p:attrNameLst>
                                      </p:cBhvr>
                                      <p:to>
                                        <p:strVal val="visible"/>
                                      </p:to>
                                    </p:set>
                                    <p:animEffect filter="fade" transition="in">
                                      <p:cBhvr>
                                        <p:cTn id="34" dur="500"/>
                                        <p:tgtEl>
                                          <p:spTgt spid="124">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Class="entr" nodeType="clickEffect" presetID="10" grpId="1" fill="hold">
                                  <p:stCondLst>
                                    <p:cond delay="0"/>
                                  </p:stCondLst>
                                  <p:iterate type="el" backwards="0">
                                    <p:tmAbs val="0"/>
                                  </p:iterate>
                                  <p:childTnLst>
                                    <p:set>
                                      <p:cBhvr>
                                        <p:cTn id="38" fill="hold"/>
                                        <p:tgtEl>
                                          <p:spTgt spid="124">
                                            <p:txEl>
                                              <p:pRg st="6" end="6"/>
                                            </p:txEl>
                                          </p:spTgt>
                                        </p:tgtEl>
                                        <p:attrNameLst>
                                          <p:attrName>style.visibility</p:attrName>
                                        </p:attrNameLst>
                                      </p:cBhvr>
                                      <p:to>
                                        <p:strVal val="visible"/>
                                      </p:to>
                                    </p:set>
                                    <p:animEffect filter="fade" transition="in">
                                      <p:cBhvr>
                                        <p:cTn id="39" dur="500"/>
                                        <p:tgtEl>
                                          <p:spTgt spid="124">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Class="entr" nodeType="clickEffect" presetID="10" grpId="1" fill="hold">
                                  <p:stCondLst>
                                    <p:cond delay="0"/>
                                  </p:stCondLst>
                                  <p:iterate type="el" backwards="0">
                                    <p:tmAbs val="0"/>
                                  </p:iterate>
                                  <p:childTnLst>
                                    <p:set>
                                      <p:cBhvr>
                                        <p:cTn id="43" fill="hold"/>
                                        <p:tgtEl>
                                          <p:spTgt spid="124">
                                            <p:txEl>
                                              <p:pRg st="7" end="7"/>
                                            </p:txEl>
                                          </p:spTgt>
                                        </p:tgtEl>
                                        <p:attrNameLst>
                                          <p:attrName>style.visibility</p:attrName>
                                        </p:attrNameLst>
                                      </p:cBhvr>
                                      <p:to>
                                        <p:strVal val="visible"/>
                                      </p:to>
                                    </p:set>
                                    <p:animEffect filter="fade" transition="in">
                                      <p:cBhvr>
                                        <p:cTn id="44" dur="500"/>
                                        <p:tgtEl>
                                          <p:spTgt spid="124">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24"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Title 1"/>
          <p:cNvSpPr txBox="1"/>
          <p:nvPr>
            <p:ph type="title"/>
          </p:nvPr>
        </p:nvSpPr>
        <p:spPr>
          <a:xfrm>
            <a:off x="457200" y="274638"/>
            <a:ext cx="8229600" cy="868363"/>
          </a:xfrm>
          <a:prstGeom prst="rect">
            <a:avLst/>
          </a:prstGeom>
        </p:spPr>
        <p:txBody>
          <a:bodyPr/>
          <a:lstStyle>
            <a:lvl1pPr>
              <a:defRPr b="1" sz="4000">
                <a:latin typeface="Calibri"/>
                <a:ea typeface="Calibri"/>
                <a:cs typeface="Calibri"/>
                <a:sym typeface="Calibri"/>
              </a:defRPr>
            </a:lvl1pPr>
          </a:lstStyle>
          <a:p>
            <a:pPr/>
            <a:r>
              <a:t>Questions</a:t>
            </a:r>
          </a:p>
        </p:txBody>
      </p:sp>
      <p:sp>
        <p:nvSpPr>
          <p:cNvPr id="128" name="Content Placeholder 2"/>
          <p:cNvSpPr txBox="1"/>
          <p:nvPr>
            <p:ph type="body" idx="1"/>
          </p:nvPr>
        </p:nvSpPr>
        <p:spPr>
          <a:xfrm>
            <a:off x="457200" y="1447800"/>
            <a:ext cx="8229600" cy="4678363"/>
          </a:xfrm>
          <a:prstGeom prst="rect">
            <a:avLst/>
          </a:prstGeom>
        </p:spPr>
        <p:txBody>
          <a:bodyPr/>
          <a:lstStyle/>
          <a:p>
            <a:pPr>
              <a:defRPr b="1">
                <a:latin typeface="Times New Roman"/>
                <a:ea typeface="Times New Roman"/>
                <a:cs typeface="Times New Roman"/>
                <a:sym typeface="Times New Roman"/>
              </a:defRPr>
            </a:pPr>
            <a:r>
              <a:t>3. Assume 1 USD is now equal to 2,000 SK ₩. What is the 25.5 billion SK ₩ jackpot now worth in USD? What is the change from Q1?</a:t>
            </a:r>
          </a:p>
          <a:p>
            <a:pPr>
              <a:defRPr b="1">
                <a:solidFill>
                  <a:schemeClr val="accent2"/>
                </a:solidFill>
                <a:latin typeface="Times New Roman"/>
                <a:ea typeface="Times New Roman"/>
                <a:cs typeface="Times New Roman"/>
                <a:sym typeface="Times New Roman"/>
              </a:defRPr>
            </a:pPr>
            <a:r>
              <a:t>Answer: 25.5 billion Wong/ 2,000 = USD $12,750,000; a decrease of $6,865,384</a:t>
            </a:r>
          </a:p>
        </p:txBody>
      </p:sp>
      <p:sp>
        <p:nvSpPr>
          <p:cNvPr id="129" name="Slide Number Placeholder 3"/>
          <p:cNvSpPr txBox="1"/>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28">
                                            <p:bg/>
                                          </p:spTgt>
                                        </p:tgtEl>
                                        <p:attrNameLst>
                                          <p:attrName>style.visibility</p:attrName>
                                        </p:attrNameLst>
                                      </p:cBhvr>
                                      <p:to>
                                        <p:strVal val="visible"/>
                                      </p:to>
                                    </p:set>
                                    <p:animEffect filter="fade" transition="in">
                                      <p:cBhvr>
                                        <p:cTn id="7" dur="500"/>
                                        <p:tgtEl>
                                          <p:spTgt spid="128">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128">
                                            <p:txEl>
                                              <p:pRg st="0" end="0"/>
                                            </p:txEl>
                                          </p:spTgt>
                                        </p:tgtEl>
                                        <p:attrNameLst>
                                          <p:attrName>style.visibility</p:attrName>
                                        </p:attrNameLst>
                                      </p:cBhvr>
                                      <p:to>
                                        <p:strVal val="visible"/>
                                      </p:to>
                                    </p:set>
                                    <p:animEffect filter="fade" transition="in">
                                      <p:cBhvr>
                                        <p:cTn id="10" dur="500"/>
                                        <p:tgtEl>
                                          <p:spTgt spid="12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128">
                                            <p:txEl>
                                              <p:pRg st="1" end="1"/>
                                            </p:txEl>
                                          </p:spTgt>
                                        </p:tgtEl>
                                        <p:attrNameLst>
                                          <p:attrName>style.visibility</p:attrName>
                                        </p:attrNameLst>
                                      </p:cBhvr>
                                      <p:to>
                                        <p:strVal val="visible"/>
                                      </p:to>
                                    </p:set>
                                    <p:animEffect filter="fade" transition="in">
                                      <p:cBhvr>
                                        <p:cTn id="15" dur="500"/>
                                        <p:tgtEl>
                                          <p:spTgt spid="128">
                                            <p:txEl>
                                              <p:pRg st="1" end="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28"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Title 1"/>
          <p:cNvSpPr txBox="1"/>
          <p:nvPr>
            <p:ph type="title"/>
          </p:nvPr>
        </p:nvSpPr>
        <p:spPr>
          <a:xfrm>
            <a:off x="457200" y="274638"/>
            <a:ext cx="8229600" cy="944563"/>
          </a:xfrm>
          <a:prstGeom prst="rect">
            <a:avLst/>
          </a:prstGeom>
        </p:spPr>
        <p:txBody>
          <a:bodyPr/>
          <a:lstStyle>
            <a:lvl1pPr>
              <a:defRPr b="1" sz="4000">
                <a:latin typeface="Calibri"/>
                <a:ea typeface="Calibri"/>
                <a:cs typeface="Calibri"/>
                <a:sym typeface="Calibri"/>
              </a:defRPr>
            </a:lvl1pPr>
          </a:lstStyle>
          <a:p>
            <a:pPr/>
            <a:r>
              <a:t>Appreciation &amp; Depreciation Example</a:t>
            </a:r>
          </a:p>
        </p:txBody>
      </p:sp>
      <p:pic>
        <p:nvPicPr>
          <p:cNvPr id="132" name="Picture 3" descr="Picture 3"/>
          <p:cNvPicPr>
            <a:picLocks noChangeAspect="1"/>
          </p:cNvPicPr>
          <p:nvPr/>
        </p:nvPicPr>
        <p:blipFill>
          <a:blip r:embed="rId2">
            <a:extLst/>
          </a:blip>
          <a:stretch>
            <a:fillRect/>
          </a:stretch>
        </p:blipFill>
        <p:spPr>
          <a:xfrm>
            <a:off x="2337222" y="2105844"/>
            <a:ext cx="4469558" cy="3678915"/>
          </a:xfrm>
          <a:prstGeom prst="rect">
            <a:avLst/>
          </a:prstGeom>
          <a:ln w="12700">
            <a:miter lim="400000"/>
          </a:ln>
        </p:spPr>
      </p:pic>
      <p:sp>
        <p:nvSpPr>
          <p:cNvPr id="133" name="Slide Number Placeholder 2"/>
          <p:cNvSpPr txBox="1"/>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Title 1"/>
          <p:cNvSpPr txBox="1"/>
          <p:nvPr>
            <p:ph type="title"/>
          </p:nvPr>
        </p:nvSpPr>
        <p:spPr>
          <a:xfrm>
            <a:off x="457200" y="274638"/>
            <a:ext cx="8229600" cy="944563"/>
          </a:xfrm>
          <a:prstGeom prst="rect">
            <a:avLst/>
          </a:prstGeom>
        </p:spPr>
        <p:txBody>
          <a:bodyPr/>
          <a:lstStyle>
            <a:lvl1pPr defTabSz="704087">
              <a:defRPr b="1" sz="3080">
                <a:latin typeface="Calibri"/>
                <a:ea typeface="Calibri"/>
                <a:cs typeface="Calibri"/>
                <a:sym typeface="Calibri"/>
              </a:defRPr>
            </a:lvl1pPr>
          </a:lstStyle>
          <a:p>
            <a:pPr/>
            <a:r>
              <a:t>Exchange Rates: Historical Perspective, 2004-2021</a:t>
            </a:r>
          </a:p>
        </p:txBody>
      </p:sp>
      <p:pic>
        <p:nvPicPr>
          <p:cNvPr id="136" name="Picture 6" descr="Picture 6"/>
          <p:cNvPicPr>
            <a:picLocks noChangeAspect="1"/>
          </p:cNvPicPr>
          <p:nvPr/>
        </p:nvPicPr>
        <p:blipFill>
          <a:blip r:embed="rId2">
            <a:extLst/>
          </a:blip>
          <a:stretch>
            <a:fillRect/>
          </a:stretch>
        </p:blipFill>
        <p:spPr>
          <a:xfrm>
            <a:off x="256314" y="1843086"/>
            <a:ext cx="8659087" cy="3414714"/>
          </a:xfrm>
          <a:prstGeom prst="rect">
            <a:avLst/>
          </a:prstGeom>
          <a:ln w="12700">
            <a:miter lim="400000"/>
          </a:ln>
        </p:spPr>
      </p:pic>
      <p:sp>
        <p:nvSpPr>
          <p:cNvPr id="137" name="Slide Number Placeholder 7"/>
          <p:cNvSpPr txBox="1"/>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Light"/>
        <a:ea typeface="Calibri Light"/>
        <a:cs typeface="Calibri Light"/>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Light"/>
        <a:ea typeface="Calibri Light"/>
        <a:cs typeface="Calibri Light"/>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